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30" d="100"/>
          <a:sy n="130" d="100"/>
        </p:scale>
        <p:origin x="660" y="4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076363" cy="511731"/>
          </a:xfrm>
          <a:prstGeom prst="rect">
            <a:avLst/>
          </a:prstGeom>
          <a:noFill/>
          <a:ln>
            <a:noFill/>
          </a:ln>
        </p:spPr>
        <p:txBody>
          <a:bodyPr vert="horz" wrap="square" lIns="99048" tIns="49524" rIns="99048" bIns="49524" anchor="t" anchorCtr="0" compatLnSpc="1"/>
          <a:lstStyle>
            <a:lvl1pPr marL="0" marR="0" lvl="0" indent="0" algn="l" defTabSz="990478"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endParaRPr lang="en-GB"/>
          </a:p>
        </p:txBody>
      </p:sp>
      <p:sp>
        <p:nvSpPr>
          <p:cNvPr id="3" name="Date Placeholder 2"/>
          <p:cNvSpPr txBox="1">
            <a:spLocks noGrp="1"/>
          </p:cNvSpPr>
          <p:nvPr>
            <p:ph type="dt" idx="1"/>
          </p:nvPr>
        </p:nvSpPr>
        <p:spPr>
          <a:xfrm>
            <a:off x="4021289" y="0"/>
            <a:ext cx="3076363" cy="511731"/>
          </a:xfrm>
          <a:prstGeom prst="rect">
            <a:avLst/>
          </a:prstGeom>
          <a:noFill/>
          <a:ln>
            <a:noFill/>
          </a:ln>
        </p:spPr>
        <p:txBody>
          <a:bodyPr vert="horz" wrap="square" lIns="99048" tIns="49524" rIns="99048" bIns="49524" anchor="t" anchorCtr="0" compatLnSpc="1"/>
          <a:lstStyle>
            <a:lvl1pPr marL="0" marR="0" lvl="0" indent="0" algn="r" defTabSz="990478"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fld id="{95256810-A265-473A-8568-6048D73EEF5B}" type="datetime1">
              <a:rPr lang="en-GB"/>
              <a:pPr lvl="0"/>
              <a:t>19/09/2018</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709930" y="4861441"/>
            <a:ext cx="5679440" cy="4605576"/>
          </a:xfrm>
          <a:prstGeom prst="rect">
            <a:avLst/>
          </a:prstGeom>
          <a:noFill/>
          <a:ln>
            <a:noFill/>
          </a:ln>
        </p:spPr>
        <p:txBody>
          <a:bodyPr vert="horz" wrap="square" lIns="99048" tIns="49524" rIns="99048" bIns="49524"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txBox="1">
            <a:spLocks noGrp="1"/>
          </p:cNvSpPr>
          <p:nvPr>
            <p:ph type="ftr" sz="quarter" idx="4"/>
          </p:nvPr>
        </p:nvSpPr>
        <p:spPr>
          <a:xfrm>
            <a:off x="0" y="9721100"/>
            <a:ext cx="3076363" cy="511731"/>
          </a:xfrm>
          <a:prstGeom prst="rect">
            <a:avLst/>
          </a:prstGeom>
          <a:noFill/>
          <a:ln>
            <a:noFill/>
          </a:ln>
        </p:spPr>
        <p:txBody>
          <a:bodyPr vert="horz" wrap="square" lIns="99048" tIns="49524" rIns="99048" bIns="49524" anchor="b" anchorCtr="0" compatLnSpc="1"/>
          <a:lstStyle>
            <a:lvl1pPr marL="0" marR="0" lvl="0" indent="0" algn="l" defTabSz="990478"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endParaRPr lang="en-GB"/>
          </a:p>
        </p:txBody>
      </p:sp>
      <p:sp>
        <p:nvSpPr>
          <p:cNvPr id="7" name="Slide Number Placeholder 6"/>
          <p:cNvSpPr txBox="1">
            <a:spLocks noGrp="1"/>
          </p:cNvSpPr>
          <p:nvPr>
            <p:ph type="sldNum" sz="quarter" idx="5"/>
          </p:nvPr>
        </p:nvSpPr>
        <p:spPr>
          <a:xfrm>
            <a:off x="4021289" y="9721100"/>
            <a:ext cx="3076363" cy="511731"/>
          </a:xfrm>
          <a:prstGeom prst="rect">
            <a:avLst/>
          </a:prstGeom>
          <a:noFill/>
          <a:ln>
            <a:noFill/>
          </a:ln>
        </p:spPr>
        <p:txBody>
          <a:bodyPr vert="horz" wrap="square" lIns="99048" tIns="49524" rIns="99048" bIns="49524" anchor="b" anchorCtr="0" compatLnSpc="1"/>
          <a:lstStyle>
            <a:lvl1pPr marL="0" marR="0" lvl="0" indent="0" algn="r" defTabSz="990478" rtl="0" fontAlgn="auto" hangingPunct="1">
              <a:lnSpc>
                <a:spcPct val="100000"/>
              </a:lnSpc>
              <a:spcBef>
                <a:spcPts val="0"/>
              </a:spcBef>
              <a:spcAft>
                <a:spcPts val="0"/>
              </a:spcAft>
              <a:buNone/>
              <a:tabLst/>
              <a:defRPr lang="en-GB" sz="1300" b="0" i="0" u="none" strike="noStrike" kern="1200" cap="none" spc="0" baseline="0">
                <a:solidFill>
                  <a:srgbClr val="000000"/>
                </a:solidFill>
                <a:uFillTx/>
                <a:latin typeface="Calibri"/>
              </a:defRPr>
            </a:lvl1pPr>
          </a:lstStyle>
          <a:p>
            <a:pPr lvl="0"/>
            <a:fld id="{C6693757-B6C2-4223-8DC8-060C6C0A422E}" type="slidenum">
              <a:t>‹#›</a:t>
            </a:fld>
            <a:endParaRPr lang="en-GB"/>
          </a:p>
        </p:txBody>
      </p:sp>
    </p:spTree>
    <p:extLst>
      <p:ext uri="{BB962C8B-B14F-4D97-AF65-F5344CB8AC3E}">
        <p14:creationId xmlns:p14="http://schemas.microsoft.com/office/powerpoint/2010/main" val="819395175"/>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71525"/>
            <a:ext cx="5114925" cy="3836988"/>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4021289" y="9721100"/>
            <a:ext cx="3076363" cy="511731"/>
          </a:xfrm>
          <a:prstGeom prst="rect">
            <a:avLst/>
          </a:prstGeom>
          <a:noFill/>
          <a:ln>
            <a:noFill/>
          </a:ln>
        </p:spPr>
        <p:txBody>
          <a:bodyPr vert="horz" wrap="square" lIns="99048" tIns="49524" rIns="99048" bIns="49524" anchor="b" anchorCtr="0" compatLnSpc="1"/>
          <a:lstStyle/>
          <a:p>
            <a:pPr algn="r" defTabSz="990478">
              <a:defRPr sz="1800" b="0" i="0" u="none" strike="noStrike" kern="0" cap="none" spc="0" baseline="0">
                <a:solidFill>
                  <a:srgbClr val="000000"/>
                </a:solidFill>
                <a:uFillTx/>
              </a:defRPr>
            </a:pPr>
            <a:fld id="{9ABB6F7B-080E-47F0-AF42-0FE912EBEAF3}" type="slidenum">
              <a:rPr lang="en-GB" sz="1300">
                <a:solidFill>
                  <a:srgbClr val="000000"/>
                </a:solidFill>
                <a:latin typeface="Calibri"/>
              </a:rPr>
              <a:pPr algn="r" defTabSz="990478">
                <a:defRPr sz="1800" b="0" i="0" u="none" strike="noStrike" kern="0" cap="none" spc="0" baseline="0">
                  <a:solidFill>
                    <a:srgbClr val="000000"/>
                  </a:solidFill>
                  <a:uFillTx/>
                </a:defRPr>
              </a:pPr>
              <a:t>2</a:t>
            </a:fld>
            <a:endParaRPr lang="en-GB" sz="1300">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71525"/>
            <a:ext cx="5114925" cy="3836988"/>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4021289" y="9721100"/>
            <a:ext cx="3076363" cy="511731"/>
          </a:xfrm>
          <a:prstGeom prst="rect">
            <a:avLst/>
          </a:prstGeom>
          <a:noFill/>
          <a:ln>
            <a:noFill/>
          </a:ln>
        </p:spPr>
        <p:txBody>
          <a:bodyPr vert="horz" wrap="square" lIns="99048" tIns="49524" rIns="99048" bIns="49524" anchor="b" anchorCtr="0" compatLnSpc="1"/>
          <a:lstStyle/>
          <a:p>
            <a:pPr algn="r" defTabSz="990478">
              <a:defRPr sz="1800" b="0" i="0" u="none" strike="noStrike" kern="0" cap="none" spc="0" baseline="0">
                <a:solidFill>
                  <a:srgbClr val="000000"/>
                </a:solidFill>
                <a:uFillTx/>
              </a:defRPr>
            </a:pPr>
            <a:fld id="{3AB0F087-7C60-46F4-BBDD-0417D249AF41}" type="slidenum">
              <a:rPr lang="en-GB" sz="1300">
                <a:solidFill>
                  <a:srgbClr val="000000"/>
                </a:solidFill>
                <a:latin typeface="Calibri"/>
              </a:rPr>
              <a:pPr algn="r" defTabSz="990478">
                <a:defRPr sz="1800" b="0" i="0" u="none" strike="noStrike" kern="0" cap="none" spc="0" baseline="0">
                  <a:solidFill>
                    <a:srgbClr val="000000"/>
                  </a:solidFill>
                  <a:uFillTx/>
                </a:defRPr>
              </a:pPr>
              <a:t>3</a:t>
            </a:fld>
            <a:endParaRPr lang="en-GB" sz="1300">
              <a:solidFill>
                <a:srgbClr val="000000"/>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71525"/>
            <a:ext cx="5114925" cy="3836988"/>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4021289" y="9721100"/>
            <a:ext cx="3076363" cy="511731"/>
          </a:xfrm>
          <a:prstGeom prst="rect">
            <a:avLst/>
          </a:prstGeom>
          <a:noFill/>
          <a:ln>
            <a:noFill/>
          </a:ln>
        </p:spPr>
        <p:txBody>
          <a:bodyPr vert="horz" wrap="square" lIns="99048" tIns="49524" rIns="99048" bIns="49524" anchor="b" anchorCtr="0" compatLnSpc="1"/>
          <a:lstStyle/>
          <a:p>
            <a:pPr algn="r" defTabSz="990478">
              <a:defRPr sz="1800" b="0" i="0" u="none" strike="noStrike" kern="0" cap="none" spc="0" baseline="0">
                <a:solidFill>
                  <a:srgbClr val="000000"/>
                </a:solidFill>
                <a:uFillTx/>
              </a:defRPr>
            </a:pPr>
            <a:fld id="{CA9DEAF7-B8A8-4445-922B-E68ECF98E6A3}" type="slidenum">
              <a:rPr lang="en-GB" sz="1300">
                <a:solidFill>
                  <a:srgbClr val="000000"/>
                </a:solidFill>
                <a:latin typeface="Calibri"/>
              </a:rPr>
              <a:pPr algn="r" defTabSz="990478">
                <a:defRPr sz="1800" b="0" i="0" u="none" strike="noStrike" kern="0" cap="none" spc="0" baseline="0">
                  <a:solidFill>
                    <a:srgbClr val="000000"/>
                  </a:solidFill>
                  <a:uFillTx/>
                </a:defRPr>
              </a:pPr>
              <a:t>4</a:t>
            </a:fld>
            <a:endParaRPr lang="en-GB" sz="1300">
              <a:solidFill>
                <a:srgbClr val="000000"/>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71525"/>
            <a:ext cx="5114925" cy="3836988"/>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4021289" y="9721100"/>
            <a:ext cx="3076363" cy="511731"/>
          </a:xfrm>
          <a:prstGeom prst="rect">
            <a:avLst/>
          </a:prstGeom>
          <a:noFill/>
          <a:ln>
            <a:noFill/>
          </a:ln>
        </p:spPr>
        <p:txBody>
          <a:bodyPr vert="horz" wrap="square" lIns="99048" tIns="49524" rIns="99048" bIns="49524" anchor="b" anchorCtr="0" compatLnSpc="1"/>
          <a:lstStyle/>
          <a:p>
            <a:pPr algn="r" defTabSz="990478">
              <a:defRPr sz="1800" b="0" i="0" u="none" strike="noStrike" kern="0" cap="none" spc="0" baseline="0">
                <a:solidFill>
                  <a:srgbClr val="000000"/>
                </a:solidFill>
                <a:uFillTx/>
              </a:defRPr>
            </a:pPr>
            <a:fld id="{B817FC19-4D4A-45D9-915D-C418AFA6F450}" type="slidenum">
              <a:rPr lang="en-GB" sz="1300">
                <a:solidFill>
                  <a:srgbClr val="000000"/>
                </a:solidFill>
                <a:latin typeface="Calibri"/>
              </a:rPr>
              <a:pPr algn="r" defTabSz="990478">
                <a:defRPr sz="1800" b="0" i="0" u="none" strike="noStrike" kern="0" cap="none" spc="0" baseline="0">
                  <a:solidFill>
                    <a:srgbClr val="000000"/>
                  </a:solidFill>
                  <a:uFillTx/>
                </a:defRPr>
              </a:pPr>
              <a:t>5</a:t>
            </a:fld>
            <a:endParaRPr lang="en-GB" sz="1300">
              <a:solidFill>
                <a:srgbClr val="000000"/>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71525"/>
            <a:ext cx="5114925" cy="3836988"/>
          </a:xfrm>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4021289" y="9721100"/>
            <a:ext cx="3076363" cy="511731"/>
          </a:xfrm>
          <a:prstGeom prst="rect">
            <a:avLst/>
          </a:prstGeom>
          <a:noFill/>
          <a:ln>
            <a:noFill/>
          </a:ln>
        </p:spPr>
        <p:txBody>
          <a:bodyPr vert="horz" wrap="square" lIns="99048" tIns="49524" rIns="99048" bIns="49524" anchor="b" anchorCtr="0" compatLnSpc="1"/>
          <a:lstStyle/>
          <a:p>
            <a:pPr algn="r" defTabSz="990478">
              <a:defRPr sz="1800" b="0" i="0" u="none" strike="noStrike" kern="0" cap="none" spc="0" baseline="0">
                <a:solidFill>
                  <a:srgbClr val="000000"/>
                </a:solidFill>
                <a:uFillTx/>
              </a:defRPr>
            </a:pPr>
            <a:fld id="{8137AB91-1390-49C2-B1DD-71CFF4249F2F}" type="slidenum">
              <a:rPr lang="en-GB" sz="1300">
                <a:solidFill>
                  <a:srgbClr val="000000"/>
                </a:solidFill>
                <a:latin typeface="Calibri"/>
              </a:rPr>
              <a:pPr algn="r" defTabSz="990478">
                <a:defRPr sz="1800" b="0" i="0" u="none" strike="noStrike" kern="0" cap="none" spc="0" baseline="0">
                  <a:solidFill>
                    <a:srgbClr val="000000"/>
                  </a:solidFill>
                  <a:uFillTx/>
                </a:defRPr>
              </a:pPr>
              <a:t>6</a:t>
            </a:fld>
            <a:endParaRPr lang="en-GB" sz="1300">
              <a:solidFill>
                <a:srgbClr val="000000"/>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7"/>
          </p:nvPr>
        </p:nvSpPr>
        <p:spPr/>
        <p:txBody>
          <a:bodyPr/>
          <a:lstStyle>
            <a:lvl1pPr>
              <a:defRPr/>
            </a:lvl1pPr>
          </a:lstStyle>
          <a:p>
            <a:pPr lvl="0"/>
            <a:fld id="{ABD0965C-97F5-4D1F-8B3D-8956C278FEC2}" type="datetime1">
              <a:rPr lang="en-GB"/>
              <a:pPr lvl="0"/>
              <a:t>19/09/2018</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B1AE7964-3961-42AD-B57B-40023393579E}" type="slidenum">
              <a:t>‹#›</a:t>
            </a:fld>
            <a:endParaRPr lang="en-GB"/>
          </a:p>
        </p:txBody>
      </p:sp>
    </p:spTree>
    <p:extLst>
      <p:ext uri="{BB962C8B-B14F-4D97-AF65-F5344CB8AC3E}">
        <p14:creationId xmlns:p14="http://schemas.microsoft.com/office/powerpoint/2010/main" val="297846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C48738AB-DCC8-4842-9ECA-CCCDC9E674F6}" type="datetime1">
              <a:rPr lang="en-GB"/>
              <a:pPr lvl="0"/>
              <a:t>19/09/2018</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EBCA26DE-1EF6-43F4-A3F3-5AD0F4D030D1}" type="slidenum">
              <a:t>‹#›</a:t>
            </a:fld>
            <a:endParaRPr lang="en-GB"/>
          </a:p>
        </p:txBody>
      </p:sp>
    </p:spTree>
    <p:extLst>
      <p:ext uri="{BB962C8B-B14F-4D97-AF65-F5344CB8AC3E}">
        <p14:creationId xmlns:p14="http://schemas.microsoft.com/office/powerpoint/2010/main" val="3645862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9C93E3ED-F6D3-432F-A861-CE0AF034B37E}" type="datetime1">
              <a:rPr lang="en-GB"/>
              <a:pPr lvl="0"/>
              <a:t>19/09/2018</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F0A65E9A-EB8B-4ED7-B19B-8EEFF647FB32}" type="slidenum">
              <a:t>‹#›</a:t>
            </a:fld>
            <a:endParaRPr lang="en-GB"/>
          </a:p>
        </p:txBody>
      </p:sp>
    </p:spTree>
    <p:extLst>
      <p:ext uri="{BB962C8B-B14F-4D97-AF65-F5344CB8AC3E}">
        <p14:creationId xmlns:p14="http://schemas.microsoft.com/office/powerpoint/2010/main" val="2104719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7"/>
          </p:nvPr>
        </p:nvSpPr>
        <p:spPr/>
        <p:txBody>
          <a:bodyPr/>
          <a:lstStyle>
            <a:lvl1pPr>
              <a:defRPr/>
            </a:lvl1pPr>
          </a:lstStyle>
          <a:p>
            <a:pPr lvl="0"/>
            <a:fld id="{24C53DAD-90ED-4BCF-97AB-228561650C8F}" type="datetime1">
              <a:rPr lang="en-GB"/>
              <a:pPr lvl="0"/>
              <a:t>19/09/2018</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95DADBFC-23D4-4C8A-8E5E-A24923862A03}" type="slidenum">
              <a:t>‹#›</a:t>
            </a:fld>
            <a:endParaRPr lang="en-GB"/>
          </a:p>
        </p:txBody>
      </p:sp>
    </p:spTree>
    <p:extLst>
      <p:ext uri="{BB962C8B-B14F-4D97-AF65-F5344CB8AC3E}">
        <p14:creationId xmlns:p14="http://schemas.microsoft.com/office/powerpoint/2010/main" val="261988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429C1FE3-E2E9-4DA0-902F-E0F8D7F6D3E4}" type="datetime1">
              <a:rPr lang="en-GB"/>
              <a:pPr lvl="0"/>
              <a:t>19/09/2018</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2FA87DE5-3053-483A-B0CF-4C256BEE159D}" type="slidenum">
              <a:t>‹#›</a:t>
            </a:fld>
            <a:endParaRPr lang="en-GB"/>
          </a:p>
        </p:txBody>
      </p:sp>
    </p:spTree>
    <p:extLst>
      <p:ext uri="{BB962C8B-B14F-4D97-AF65-F5344CB8AC3E}">
        <p14:creationId xmlns:p14="http://schemas.microsoft.com/office/powerpoint/2010/main" val="162626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txBox="1">
            <a:spLocks noGrp="1"/>
          </p:cNvSpPr>
          <p:nvPr>
            <p:ph type="dt" sz="half" idx="7"/>
          </p:nvPr>
        </p:nvSpPr>
        <p:spPr/>
        <p:txBody>
          <a:bodyPr/>
          <a:lstStyle>
            <a:lvl1pPr>
              <a:defRPr/>
            </a:lvl1pPr>
          </a:lstStyle>
          <a:p>
            <a:pPr lvl="0"/>
            <a:fld id="{668935D0-88A5-4C77-9C40-0F15AE5F5AD9}" type="datetime1">
              <a:rPr lang="en-GB"/>
              <a:pPr lvl="0"/>
              <a:t>19/09/2018</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21407416-7DF3-401A-BE46-756580482E1C}" type="slidenum">
              <a:t>‹#›</a:t>
            </a:fld>
            <a:endParaRPr lang="en-GB"/>
          </a:p>
        </p:txBody>
      </p:sp>
    </p:spTree>
    <p:extLst>
      <p:ext uri="{BB962C8B-B14F-4D97-AF65-F5344CB8AC3E}">
        <p14:creationId xmlns:p14="http://schemas.microsoft.com/office/powerpoint/2010/main" val="899009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txBox="1">
            <a:spLocks noGrp="1"/>
          </p:cNvSpPr>
          <p:nvPr>
            <p:ph type="dt" sz="half" idx="7"/>
          </p:nvPr>
        </p:nvSpPr>
        <p:spPr/>
        <p:txBody>
          <a:bodyPr/>
          <a:lstStyle>
            <a:lvl1pPr>
              <a:defRPr/>
            </a:lvl1pPr>
          </a:lstStyle>
          <a:p>
            <a:pPr lvl="0"/>
            <a:fld id="{5128A89E-BCEF-4019-BFBF-C41947B11606}" type="datetime1">
              <a:rPr lang="en-GB"/>
              <a:pPr lvl="0"/>
              <a:t>19/09/2018</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16CB9037-0EBF-4151-8B9D-87C885B0CA9C}" type="slidenum">
              <a:t>‹#›</a:t>
            </a:fld>
            <a:endParaRPr lang="en-GB"/>
          </a:p>
        </p:txBody>
      </p:sp>
    </p:spTree>
    <p:extLst>
      <p:ext uri="{BB962C8B-B14F-4D97-AF65-F5344CB8AC3E}">
        <p14:creationId xmlns:p14="http://schemas.microsoft.com/office/powerpoint/2010/main" val="2346766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p:cNvSpPr txBox="1">
            <a:spLocks noGrp="1"/>
          </p:cNvSpPr>
          <p:nvPr>
            <p:ph type="dt" sz="half" idx="7"/>
          </p:nvPr>
        </p:nvSpPr>
        <p:spPr/>
        <p:txBody>
          <a:bodyPr/>
          <a:lstStyle>
            <a:lvl1pPr>
              <a:defRPr/>
            </a:lvl1pPr>
          </a:lstStyle>
          <a:p>
            <a:pPr lvl="0"/>
            <a:fld id="{508C2EE7-492B-4217-B43D-2F012616F753}" type="datetime1">
              <a:rPr lang="en-GB"/>
              <a:pPr lvl="0"/>
              <a:t>19/09/2018</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CB92FD6B-06B2-4E15-9982-A7524BD995EF}" type="slidenum">
              <a:t>‹#›</a:t>
            </a:fld>
            <a:endParaRPr lang="en-GB"/>
          </a:p>
        </p:txBody>
      </p:sp>
    </p:spTree>
    <p:extLst>
      <p:ext uri="{BB962C8B-B14F-4D97-AF65-F5344CB8AC3E}">
        <p14:creationId xmlns:p14="http://schemas.microsoft.com/office/powerpoint/2010/main" val="149045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C15131BB-269C-4752-B062-F62964D9A1C5}" type="datetime1">
              <a:rPr lang="en-GB"/>
              <a:pPr lvl="0"/>
              <a:t>19/09/2018</a:t>
            </a:fld>
            <a:endParaRPr lang="en-GB"/>
          </a:p>
        </p:txBody>
      </p:sp>
      <p:sp>
        <p:nvSpPr>
          <p:cNvPr id="3" name="Footer Placeholder 2"/>
          <p:cNvSpPr txBox="1">
            <a:spLocks noGrp="1"/>
          </p:cNvSpPr>
          <p:nvPr>
            <p:ph type="ftr" sz="quarter" idx="9"/>
          </p:nvPr>
        </p:nvSpPr>
        <p:spPr/>
        <p:txBody>
          <a:bodyPr/>
          <a:lstStyle>
            <a:lvl1pPr>
              <a:defRPr/>
            </a:lvl1pPr>
          </a:lstStyle>
          <a:p>
            <a:pPr lvl="0"/>
            <a:endParaRPr lang="en-GB"/>
          </a:p>
        </p:txBody>
      </p:sp>
      <p:sp>
        <p:nvSpPr>
          <p:cNvPr id="4" name="Slide Number Placeholder 3"/>
          <p:cNvSpPr txBox="1">
            <a:spLocks noGrp="1"/>
          </p:cNvSpPr>
          <p:nvPr>
            <p:ph type="sldNum" sz="quarter" idx="8"/>
          </p:nvPr>
        </p:nvSpPr>
        <p:spPr/>
        <p:txBody>
          <a:bodyPr/>
          <a:lstStyle>
            <a:lvl1pPr>
              <a:defRPr/>
            </a:lvl1pPr>
          </a:lstStyle>
          <a:p>
            <a:pPr lvl="0"/>
            <a:fld id="{D5C14D94-8DCB-4CE8-BECC-384F0F2D26D2}" type="slidenum">
              <a:t>‹#›</a:t>
            </a:fld>
            <a:endParaRPr lang="en-GB"/>
          </a:p>
        </p:txBody>
      </p:sp>
    </p:spTree>
    <p:extLst>
      <p:ext uri="{BB962C8B-B14F-4D97-AF65-F5344CB8AC3E}">
        <p14:creationId xmlns:p14="http://schemas.microsoft.com/office/powerpoint/2010/main" val="3662559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5C39A74F-834B-4379-8836-FE0E3D499BEC}" type="datetime1">
              <a:rPr lang="en-GB"/>
              <a:pPr lvl="0"/>
              <a:t>19/09/2018</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E1A670AB-550C-4537-9AD6-A8ACE98B6A52}" type="slidenum">
              <a:t>‹#›</a:t>
            </a:fld>
            <a:endParaRPr lang="en-GB"/>
          </a:p>
        </p:txBody>
      </p:sp>
    </p:spTree>
    <p:extLst>
      <p:ext uri="{BB962C8B-B14F-4D97-AF65-F5344CB8AC3E}">
        <p14:creationId xmlns:p14="http://schemas.microsoft.com/office/powerpoint/2010/main" val="110407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en-GB"/>
            </a:lvl1pPr>
          </a:lstStyle>
          <a:p>
            <a:pPr lvl="0"/>
            <a:endParaRPr lang="en-GB"/>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37D0BC38-0FBA-4DB4-BCBA-376792FE2B05}" type="datetime1">
              <a:rPr lang="en-GB"/>
              <a:pPr lvl="0"/>
              <a:t>19/09/2018</a:t>
            </a:fld>
            <a:endParaRPr lang="en-GB"/>
          </a:p>
        </p:txBody>
      </p:sp>
      <p:sp>
        <p:nvSpPr>
          <p:cNvPr id="6" name="Footer Placeholder 5"/>
          <p:cNvSpPr txBox="1">
            <a:spLocks noGrp="1"/>
          </p:cNvSpPr>
          <p:nvPr>
            <p:ph type="ftr" sz="quarter" idx="9"/>
          </p:nvPr>
        </p:nvSpPr>
        <p:spPr/>
        <p:txBody>
          <a:bodyPr/>
          <a:lstStyle>
            <a:lvl1pPr>
              <a:defRPr/>
            </a:lvl1pPr>
          </a:lstStyle>
          <a:p>
            <a:pPr lvl="0"/>
            <a:endParaRPr lang="en-GB"/>
          </a:p>
        </p:txBody>
      </p:sp>
      <p:sp>
        <p:nvSpPr>
          <p:cNvPr id="7" name="Slide Number Placeholder 6"/>
          <p:cNvSpPr txBox="1">
            <a:spLocks noGrp="1"/>
          </p:cNvSpPr>
          <p:nvPr>
            <p:ph type="sldNum" sz="quarter" idx="8"/>
          </p:nvPr>
        </p:nvSpPr>
        <p:spPr/>
        <p:txBody>
          <a:bodyPr/>
          <a:lstStyle>
            <a:lvl1pPr>
              <a:defRPr/>
            </a:lvl1pPr>
          </a:lstStyle>
          <a:p>
            <a:pPr lvl="0"/>
            <a:fld id="{BFB6D396-D65F-402E-B2B2-679A4CCA67EA}" type="slidenum">
              <a:t>‹#›</a:t>
            </a:fld>
            <a:endParaRPr lang="en-GB"/>
          </a:p>
        </p:txBody>
      </p:sp>
    </p:spTree>
    <p:extLst>
      <p:ext uri="{BB962C8B-B14F-4D97-AF65-F5344CB8AC3E}">
        <p14:creationId xmlns:p14="http://schemas.microsoft.com/office/powerpoint/2010/main" val="158699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en-GB"/>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86CD0C22-245E-4C98-97B3-C5A601CB41A5}" type="datetime1">
              <a:rPr lang="en-GB"/>
              <a:pPr lvl="0"/>
              <a:t>19/09/2018</a:t>
            </a:fld>
            <a:endParaRPr lang="en-GB"/>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EDF6E1EA-D46C-4163-82FF-874469CA65E5}"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1.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1.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avalonsciences.com/wp-content/uploads/2014/05/MIRF6-Specification.pdf"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en-GB">
                <a:solidFill>
                  <a:srgbClr val="00355F"/>
                </a:solidFill>
              </a:rPr>
              <a:t>A Guide to Orientating 3-C Geochain data using HSI devices</a:t>
            </a:r>
          </a:p>
        </p:txBody>
      </p:sp>
      <p:sp>
        <p:nvSpPr>
          <p:cNvPr id="3" name="Subtitle 2"/>
          <p:cNvSpPr txBox="1">
            <a:spLocks noGrp="1"/>
          </p:cNvSpPr>
          <p:nvPr>
            <p:ph type="subTitle" idx="1"/>
          </p:nvPr>
        </p:nvSpPr>
        <p:spPr>
          <a:xfrm>
            <a:off x="323523" y="3717035"/>
            <a:ext cx="8496943" cy="3024332"/>
          </a:xfrm>
        </p:spPr>
        <p:txBody>
          <a:bodyPr/>
          <a:lstStyle/>
          <a:p>
            <a:pPr lvl="0"/>
            <a:r>
              <a:rPr lang="en-GB" dirty="0"/>
              <a:t>DISCLAIMER:</a:t>
            </a:r>
          </a:p>
          <a:p>
            <a:pPr lvl="0"/>
            <a:r>
              <a:rPr lang="en-GB" sz="1800" dirty="0"/>
              <a:t>This document has been produced to serve as a general guide to appropriate HSI implementation during 3-C orientation routines. Survey and hardware/software configurations may differ to that shown in the following examples, which may in turn </a:t>
            </a:r>
            <a:r>
              <a:rPr lang="en-GB" sz="1800" dirty="0" smtClean="0"/>
              <a:t>affect </a:t>
            </a:r>
            <a:r>
              <a:rPr lang="en-GB" sz="1800" dirty="0"/>
              <a:t>the suitability of the demonstrated rotation methodology.</a:t>
            </a:r>
          </a:p>
          <a:p>
            <a:pPr lvl="0"/>
            <a:r>
              <a:rPr lang="en-GB" sz="1800" dirty="0"/>
              <a:t> Avalon Sciences Ltd (ASL) takes no responsibility for any erroneous data output as a result of following this guide. It is highly recommended to always consult your technical processing manager to QC and approve your orientation route before implementing a 3C rotation routine.    </a:t>
            </a:r>
          </a:p>
        </p:txBody>
      </p:sp>
      <p:pic>
        <p:nvPicPr>
          <p:cNvPr id="4" name="Picture 2" descr="\\ASLUKDATA\ASL-Folders\Customer Relationship\ASL Graphics and Logos\2014 New ASL Graphics and Logos\ASL Brand and Logo Imagery\ASL Logo Short Pulse.png"/>
          <p:cNvPicPr>
            <a:picLocks noChangeAspect="1"/>
          </p:cNvPicPr>
          <p:nvPr/>
        </p:nvPicPr>
        <p:blipFill>
          <a:blip r:embed="rId2"/>
          <a:srcRect/>
          <a:stretch>
            <a:fillRect/>
          </a:stretch>
        </p:blipFill>
        <p:spPr>
          <a:xfrm>
            <a:off x="185019" y="212607"/>
            <a:ext cx="1892177" cy="541809"/>
          </a:xfrm>
          <a:prstGeom prst="rect">
            <a:avLst/>
          </a:prstGeom>
          <a:noFill/>
          <a:ln>
            <a:noFill/>
          </a:ln>
        </p:spPr>
      </p:pic>
      <p:pic>
        <p:nvPicPr>
          <p:cNvPr id="5" name="Picture 2" descr="\\ASLUKDATA\ASL-Folders\Customer Relationship\ASL Graphics and Logos\Product Photos\Geochain\AS227 Quad no background.png"/>
          <p:cNvPicPr>
            <a:picLocks noChangeAspect="1"/>
          </p:cNvPicPr>
          <p:nvPr/>
        </p:nvPicPr>
        <p:blipFill>
          <a:blip r:embed="rId3"/>
          <a:srcRect/>
          <a:stretch>
            <a:fillRect/>
          </a:stretch>
        </p:blipFill>
        <p:spPr>
          <a:xfrm>
            <a:off x="1907703" y="-531440"/>
            <a:ext cx="5949945" cy="36020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cxnSp>
        <p:nvCxnSpPr>
          <p:cNvPr id="2" name="Straight Connector 47"/>
          <p:cNvCxnSpPr/>
          <p:nvPr/>
        </p:nvCxnSpPr>
        <p:spPr>
          <a:xfrm>
            <a:off x="-26224" y="188640"/>
            <a:ext cx="0" cy="6480719"/>
          </a:xfrm>
          <a:prstGeom prst="straightConnector1">
            <a:avLst/>
          </a:prstGeom>
          <a:noFill/>
          <a:ln w="9528">
            <a:solidFill>
              <a:srgbClr val="00355F"/>
            </a:solidFill>
            <a:prstDash val="solid"/>
          </a:ln>
        </p:spPr>
      </p:cxnSp>
      <p:sp>
        <p:nvSpPr>
          <p:cNvPr id="3" name="TextBox 90"/>
          <p:cNvSpPr txBox="1"/>
          <p:nvPr/>
        </p:nvSpPr>
        <p:spPr>
          <a:xfrm>
            <a:off x="238886" y="1305360"/>
            <a:ext cx="6552727" cy="2123639"/>
          </a:xfrm>
          <a:prstGeom prst="rect">
            <a:avLst/>
          </a:prstGeom>
          <a:noFill/>
          <a:ln>
            <a:noFill/>
          </a:ln>
        </p:spPr>
        <p:txBody>
          <a:bodyPr vert="horz" wrap="square" lIns="91430" tIns="45710" rIns="91430" bIns="45710" anchor="t" anchorCtr="0" compatLnSpc="1">
            <a:spAutoFit/>
          </a:bodyPr>
          <a:lstStyle/>
          <a:p>
            <a:pPr marL="0" marR="0" lvl="0" indent="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200" b="0" i="1" u="none" strike="noStrike" kern="1200" cap="none" spc="0" baseline="0">
                <a:solidFill>
                  <a:srgbClr val="2A2A2A"/>
                </a:solidFill>
                <a:uFillTx/>
                <a:latin typeface="Calibri"/>
              </a:rPr>
              <a:t> EULER angles: https://en.wikipedia.org/wiki/Euler_angles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1" u="none" strike="noStrike" kern="1200" cap="none" spc="0" baseline="0">
              <a:solidFill>
                <a:srgbClr val="2A2A2A"/>
              </a:solidFill>
              <a:uFillTx/>
              <a:latin typeface="Calibri"/>
            </a:endParaRPr>
          </a:p>
          <a:p>
            <a:pPr marL="0" marR="0" lvl="0" indent="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2A2A2A"/>
                </a:solidFill>
                <a:uFillTx/>
                <a:latin typeface="Calibri"/>
              </a:rPr>
              <a:t>  Naville, C., Serbutoviez, S. and Lecomte, J. [2012] </a:t>
            </a:r>
            <a:r>
              <a:rPr lang="en-GB" sz="1200" b="0" i="1" u="none" strike="noStrike" kern="1200" cap="none" spc="0" baseline="0">
                <a:solidFill>
                  <a:srgbClr val="2A2A2A"/>
                </a:solidFill>
                <a:uFillTx/>
                <a:latin typeface="Calibri"/>
              </a:rPr>
              <a:t>Method for time picking and orientation of three-component seismic signals in wells</a:t>
            </a:r>
            <a:r>
              <a:rPr lang="en-GB" sz="1200" b="0" i="0" u="none" strike="noStrike" kern="1200" cap="none" spc="0" baseline="0">
                <a:solidFill>
                  <a:srgbClr val="2A2A2A"/>
                </a:solidFill>
                <a:uFillTx/>
                <a:latin typeface="Calibri"/>
              </a:rPr>
              <a:t>; Patent US2012_0046871A1</a:t>
            </a:r>
          </a:p>
          <a:p>
            <a:pPr marL="0" marR="0" lvl="0" indent="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200" b="1" i="0" u="none" strike="noStrike" kern="1200" cap="none" spc="0" baseline="0">
              <a:solidFill>
                <a:srgbClr val="2A2A2A"/>
              </a:solidFill>
              <a:uFillTx/>
              <a:latin typeface="Calibri"/>
            </a:endParaRPr>
          </a:p>
          <a:p>
            <a:pPr marL="0" marR="0" lvl="0" indent="0" algn="just"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200" b="0" i="0" u="none" strike="noStrike" kern="1200" cap="none" spc="0" baseline="0">
                <a:solidFill>
                  <a:srgbClr val="2A2A2A"/>
                </a:solidFill>
                <a:uFillTx/>
                <a:latin typeface="Calibri"/>
              </a:rPr>
              <a:t>Wills, W., Naville, C., and Nott-Bower, M. Tubridy, G. [2017] </a:t>
            </a:r>
            <a:r>
              <a:rPr lang="en-GB" sz="1200" b="0" i="1" u="none" strike="noStrike" kern="1200" cap="none" spc="0" baseline="0">
                <a:solidFill>
                  <a:srgbClr val="2A2A2A"/>
                </a:solidFill>
                <a:uFillTx/>
                <a:latin typeface="Calibri"/>
              </a:rPr>
              <a:t>Orientation if a 3-C VSP dataset acquired by integrated geophone sensor and MEMS inclinometer devices; 3C VSP orientation field QC. </a:t>
            </a:r>
            <a:r>
              <a:rPr lang="en-GB" sz="1200" b="0" i="0" u="none" strike="noStrike" kern="1200" cap="none" spc="0" baseline="0">
                <a:solidFill>
                  <a:srgbClr val="2A2A2A"/>
                </a:solidFill>
                <a:uFillTx/>
                <a:latin typeface="Calibri"/>
              </a:rPr>
              <a:t>Fourth</a:t>
            </a:r>
            <a:r>
              <a:rPr lang="en-GB" sz="1200" b="0" i="1" u="none" strike="noStrike" kern="1200" cap="none" spc="0" baseline="0">
                <a:solidFill>
                  <a:srgbClr val="2A2A2A"/>
                </a:solidFill>
                <a:uFillTx/>
                <a:latin typeface="Calibri"/>
              </a:rPr>
              <a:t> </a:t>
            </a:r>
            <a:r>
              <a:rPr lang="en-GB" sz="1200" b="0" i="0" u="none" strike="noStrike" kern="1200" cap="none" spc="0" baseline="0">
                <a:solidFill>
                  <a:srgbClr val="2A2A2A"/>
                </a:solidFill>
                <a:uFillTx/>
                <a:latin typeface="Calibri"/>
              </a:rPr>
              <a:t>EAGE BGW Abu Dhabi Proceedings 2017.</a:t>
            </a:r>
            <a:endParaRPr lang="en-GB" sz="1400" b="0"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355F"/>
              </a:solidFill>
              <a:uFillTx/>
              <a:latin typeface="Calibri"/>
            </a:endParaRPr>
          </a:p>
        </p:txBody>
      </p:sp>
      <p:pic>
        <p:nvPicPr>
          <p:cNvPr id="4" name="Picture 2" descr="\\ASLUKDATA\ASL-Folders\Customer Relationship\ASL Graphics and Logos\2014 New ASL Graphics and Logos\ASL Brand and Logo Imagery\ASL Logo Short Pulse.png"/>
          <p:cNvPicPr>
            <a:picLocks noChangeAspect="1"/>
          </p:cNvPicPr>
          <p:nvPr/>
        </p:nvPicPr>
        <p:blipFill>
          <a:blip r:embed="rId2"/>
          <a:srcRect/>
          <a:stretch>
            <a:fillRect/>
          </a:stretch>
        </p:blipFill>
        <p:spPr>
          <a:xfrm>
            <a:off x="7143713" y="6145837"/>
            <a:ext cx="1892177" cy="541809"/>
          </a:xfrm>
          <a:prstGeom prst="rect">
            <a:avLst/>
          </a:prstGeom>
          <a:noFill/>
          <a:ln>
            <a:noFill/>
          </a:ln>
        </p:spPr>
      </p:pic>
      <p:sp>
        <p:nvSpPr>
          <p:cNvPr id="5" name="Rectangle 3"/>
          <p:cNvSpPr/>
          <p:nvPr/>
        </p:nvSpPr>
        <p:spPr>
          <a:xfrm>
            <a:off x="-5650" y="801398"/>
            <a:ext cx="2863983" cy="221495"/>
          </a:xfrm>
          <a:prstGeom prst="rect">
            <a:avLst/>
          </a:prstGeom>
          <a:solidFill>
            <a:srgbClr val="E9A23A"/>
          </a:solidFill>
          <a:ln>
            <a:no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TextBox 8"/>
          <p:cNvSpPr txBox="1"/>
          <p:nvPr/>
        </p:nvSpPr>
        <p:spPr>
          <a:xfrm>
            <a:off x="233135" y="791239"/>
            <a:ext cx="2625196"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References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pic>
        <p:nvPicPr>
          <p:cNvPr id="2" name="Picture 4" descr="\\ASLUKDATA\ASL-Folders\Customer Relationship\ASL Graphics and Logos\2014 New ASL Graphics and Logos\Product Icons\GeoChain_EHP.png"/>
          <p:cNvPicPr>
            <a:picLocks noChangeAspect="1"/>
          </p:cNvPicPr>
          <p:nvPr/>
        </p:nvPicPr>
        <p:blipFill>
          <a:blip r:embed="rId3"/>
          <a:srcRect/>
          <a:stretch>
            <a:fillRect/>
          </a:stretch>
        </p:blipFill>
        <p:spPr>
          <a:xfrm>
            <a:off x="2771802" y="5460019"/>
            <a:ext cx="792620" cy="792620"/>
          </a:xfrm>
          <a:prstGeom prst="rect">
            <a:avLst/>
          </a:prstGeom>
          <a:noFill/>
          <a:ln>
            <a:noFill/>
          </a:ln>
        </p:spPr>
      </p:pic>
      <p:pic>
        <p:nvPicPr>
          <p:cNvPr id="3" name="Picture 2" descr="\\ASLUKDATA\ASL-Folders\Customer Relationship\ASL Graphics and Logos\2014 New ASL Graphics and Logos\Product Icons\GeoChain.png"/>
          <p:cNvPicPr>
            <a:picLocks noChangeAspect="1"/>
          </p:cNvPicPr>
          <p:nvPr/>
        </p:nvPicPr>
        <p:blipFill>
          <a:blip r:embed="rId4"/>
          <a:srcRect/>
          <a:stretch>
            <a:fillRect/>
          </a:stretch>
        </p:blipFill>
        <p:spPr>
          <a:xfrm>
            <a:off x="1763164" y="5445224"/>
            <a:ext cx="792620" cy="792620"/>
          </a:xfrm>
          <a:prstGeom prst="rect">
            <a:avLst/>
          </a:prstGeom>
          <a:noFill/>
          <a:ln>
            <a:noFill/>
          </a:ln>
        </p:spPr>
      </p:pic>
      <p:sp>
        <p:nvSpPr>
          <p:cNvPr id="4" name="Rectangle 3"/>
          <p:cNvSpPr/>
          <p:nvPr/>
        </p:nvSpPr>
        <p:spPr>
          <a:xfrm>
            <a:off x="-5650" y="801398"/>
            <a:ext cx="2863983" cy="221495"/>
          </a:xfrm>
          <a:prstGeom prst="rect">
            <a:avLst/>
          </a:prstGeom>
          <a:solidFill>
            <a:srgbClr val="E9A23A"/>
          </a:solidFill>
          <a:ln>
            <a:no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TextBox 8"/>
          <p:cNvSpPr txBox="1"/>
          <p:nvPr/>
        </p:nvSpPr>
        <p:spPr>
          <a:xfrm>
            <a:off x="233135" y="791239"/>
            <a:ext cx="2625196"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HSI – HIGH SIDE INDICATOR (X-SERIES)</a:t>
            </a:r>
          </a:p>
        </p:txBody>
      </p:sp>
      <p:sp>
        <p:nvSpPr>
          <p:cNvPr id="6" name="TextBox 7"/>
          <p:cNvSpPr txBox="1"/>
          <p:nvPr/>
        </p:nvSpPr>
        <p:spPr>
          <a:xfrm>
            <a:off x="200089" y="1268757"/>
            <a:ext cx="2091900" cy="34288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355F"/>
                </a:solidFill>
                <a:uFillTx/>
                <a:latin typeface="Calibri"/>
              </a:rPr>
              <a:t>Introduction to HSI</a:t>
            </a:r>
          </a:p>
        </p:txBody>
      </p:sp>
      <p:cxnSp>
        <p:nvCxnSpPr>
          <p:cNvPr id="7" name="Straight Connector 11"/>
          <p:cNvCxnSpPr/>
          <p:nvPr/>
        </p:nvCxnSpPr>
        <p:spPr>
          <a:xfrm>
            <a:off x="405819" y="6617924"/>
            <a:ext cx="8585329" cy="0"/>
          </a:xfrm>
          <a:prstGeom prst="straightConnector1">
            <a:avLst/>
          </a:prstGeom>
          <a:noFill/>
          <a:ln w="9528">
            <a:solidFill>
              <a:srgbClr val="00355F"/>
            </a:solidFill>
            <a:prstDash val="solid"/>
          </a:ln>
        </p:spPr>
      </p:cxnSp>
      <p:sp>
        <p:nvSpPr>
          <p:cNvPr id="8" name="Text Box 1"/>
          <p:cNvSpPr txBox="1"/>
          <p:nvPr/>
        </p:nvSpPr>
        <p:spPr>
          <a:xfrm>
            <a:off x="4263399" y="179268"/>
            <a:ext cx="5113864" cy="184635"/>
          </a:xfrm>
          <a:prstGeom prst="rect">
            <a:avLst/>
          </a:prstGeom>
          <a:noFill/>
          <a:ln>
            <a:noFill/>
          </a:ln>
        </p:spPr>
        <p:txBody>
          <a:bodyPr vert="horz" wrap="square" lIns="65251" tIns="32625" rIns="65251" bIns="32625" anchor="t" anchorCtr="1" compatLnSpc="1"/>
          <a:lstStyle/>
          <a:p>
            <a:pPr marL="0" marR="0" lvl="0" indent="0" algn="ctr"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all" spc="0" baseline="0">
                <a:solidFill>
                  <a:srgbClr val="00335A"/>
                </a:solidFill>
                <a:uFillTx/>
                <a:latin typeface="Calibri"/>
                <a:ea typeface="MS Mincho"/>
                <a:cs typeface="HelveticaNeueLTPro-Lt"/>
              </a:rPr>
              <a:t>leaders in BOREHOLE seismic Technology</a:t>
            </a:r>
            <a:endParaRPr lang="en-GB" sz="1400" b="1" i="0" u="none" strike="noStrike" kern="1200" cap="none" spc="0" baseline="0">
              <a:solidFill>
                <a:srgbClr val="000000"/>
              </a:solidFill>
              <a:uFillTx/>
              <a:latin typeface="Calibri"/>
              <a:ea typeface="MS Mincho"/>
              <a:cs typeface="MinionPro-Regular"/>
            </a:endParaRPr>
          </a:p>
        </p:txBody>
      </p:sp>
      <p:sp>
        <p:nvSpPr>
          <p:cNvPr id="9" name="Rounded Rectangle 12"/>
          <p:cNvSpPr/>
          <p:nvPr/>
        </p:nvSpPr>
        <p:spPr>
          <a:xfrm>
            <a:off x="2858332" y="363894"/>
            <a:ext cx="1844363" cy="10801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76196">
            <a:solidFill>
              <a:srgbClr val="E9A23A"/>
            </a:solid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0" name="Picture 2" descr="\\ASLUKDATA\ASL-Folders\Customer Relationship\ASL Graphics and Logos\2014 New ASL Graphics and Logos\ASL Brand and Logo Imagery\ASL Logo Short Pulse.png"/>
          <p:cNvPicPr>
            <a:picLocks noChangeAspect="1"/>
          </p:cNvPicPr>
          <p:nvPr/>
        </p:nvPicPr>
        <p:blipFill>
          <a:blip r:embed="rId5"/>
          <a:srcRect/>
          <a:stretch>
            <a:fillRect/>
          </a:stretch>
        </p:blipFill>
        <p:spPr>
          <a:xfrm>
            <a:off x="185019" y="212607"/>
            <a:ext cx="1892177" cy="541809"/>
          </a:xfrm>
          <a:prstGeom prst="rect">
            <a:avLst/>
          </a:prstGeom>
          <a:noFill/>
          <a:ln>
            <a:noFill/>
          </a:ln>
        </p:spPr>
      </p:pic>
      <p:pic>
        <p:nvPicPr>
          <p:cNvPr id="11" name="Picture 16" descr="\\ASLUKDATA\ASL-Folders\Customer Relationship\ASL Graphics and Logos\ISO_9000-BSI-LOGO.jpg"/>
          <p:cNvPicPr>
            <a:picLocks noChangeAspect="1"/>
          </p:cNvPicPr>
          <p:nvPr/>
        </p:nvPicPr>
        <p:blipFill>
          <a:blip r:embed="rId6"/>
          <a:srcRect/>
          <a:stretch>
            <a:fillRect/>
          </a:stretch>
        </p:blipFill>
        <p:spPr>
          <a:xfrm>
            <a:off x="56235" y="6427692"/>
            <a:ext cx="353790" cy="395971"/>
          </a:xfrm>
          <a:prstGeom prst="rect">
            <a:avLst/>
          </a:prstGeom>
          <a:noFill/>
          <a:ln>
            <a:noFill/>
          </a:ln>
        </p:spPr>
      </p:pic>
      <p:pic>
        <p:nvPicPr>
          <p:cNvPr id="12" name="Picture 5" descr="\\ASLUKDATA\ASL-Folders\Customer Relationship\ASL Graphics and Logos\2014 New ASL Graphics and Logos\Product Icons\GeoChain.png"/>
          <p:cNvPicPr>
            <a:picLocks noChangeAspect="1"/>
          </p:cNvPicPr>
          <p:nvPr/>
        </p:nvPicPr>
        <p:blipFill>
          <a:blip r:embed="rId4"/>
          <a:srcRect/>
          <a:stretch>
            <a:fillRect/>
          </a:stretch>
        </p:blipFill>
        <p:spPr>
          <a:xfrm>
            <a:off x="2956438" y="507647"/>
            <a:ext cx="792620" cy="792620"/>
          </a:xfrm>
          <a:prstGeom prst="rect">
            <a:avLst/>
          </a:prstGeom>
          <a:noFill/>
          <a:ln>
            <a:noFill/>
          </a:ln>
        </p:spPr>
      </p:pic>
      <p:sp>
        <p:nvSpPr>
          <p:cNvPr id="13" name="TextBox 38"/>
          <p:cNvSpPr txBox="1"/>
          <p:nvPr/>
        </p:nvSpPr>
        <p:spPr>
          <a:xfrm>
            <a:off x="5029254" y="6616232"/>
            <a:ext cx="4114745" cy="241767"/>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355F"/>
                </a:solidFill>
                <a:uFillTx/>
                <a:latin typeface="Calibri"/>
              </a:rPr>
              <a:t>www.avalonsciences.com/downhole-equipment/geochain</a:t>
            </a:r>
          </a:p>
        </p:txBody>
      </p:sp>
      <p:sp>
        <p:nvSpPr>
          <p:cNvPr id="14" name="TextBox 39"/>
          <p:cNvSpPr txBox="1"/>
          <p:nvPr/>
        </p:nvSpPr>
        <p:spPr>
          <a:xfrm>
            <a:off x="2051721" y="6616232"/>
            <a:ext cx="4114745" cy="241767"/>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355F"/>
                </a:solidFill>
                <a:uFillTx/>
                <a:latin typeface="Calibri"/>
              </a:rPr>
              <a:t>sales@avalonsciences.com</a:t>
            </a:r>
          </a:p>
        </p:txBody>
      </p:sp>
      <p:sp>
        <p:nvSpPr>
          <p:cNvPr id="15" name="TextBox 40"/>
          <p:cNvSpPr txBox="1"/>
          <p:nvPr/>
        </p:nvSpPr>
        <p:spPr>
          <a:xfrm>
            <a:off x="-10094" y="5764304"/>
            <a:ext cx="2625196"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PRODUCT NAME TITLE</a:t>
            </a:r>
          </a:p>
        </p:txBody>
      </p:sp>
      <p:sp>
        <p:nvSpPr>
          <p:cNvPr id="16" name="Rounded Rectangle 41"/>
          <p:cNvSpPr/>
          <p:nvPr/>
        </p:nvSpPr>
        <p:spPr>
          <a:xfrm>
            <a:off x="1640250" y="5373215"/>
            <a:ext cx="2263103" cy="10801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76196">
            <a:solidFill>
              <a:srgbClr val="E9A23A"/>
            </a:solid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7" name="Rectangle 42"/>
          <p:cNvSpPr/>
          <p:nvPr/>
        </p:nvSpPr>
        <p:spPr>
          <a:xfrm>
            <a:off x="-10104" y="5802526"/>
            <a:ext cx="1650345" cy="221495"/>
          </a:xfrm>
          <a:prstGeom prst="rect">
            <a:avLst/>
          </a:prstGeom>
          <a:solidFill>
            <a:srgbClr val="E9A23A"/>
          </a:solidFill>
          <a:ln>
            <a:no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8" name="TextBox 43"/>
          <p:cNvSpPr txBox="1"/>
          <p:nvPr/>
        </p:nvSpPr>
        <p:spPr>
          <a:xfrm>
            <a:off x="302959" y="5792367"/>
            <a:ext cx="1337291"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COMPATABLE WITH</a:t>
            </a:r>
          </a:p>
        </p:txBody>
      </p:sp>
      <p:sp>
        <p:nvSpPr>
          <p:cNvPr id="19" name="TextBox 53"/>
          <p:cNvSpPr txBox="1"/>
          <p:nvPr/>
        </p:nvSpPr>
        <p:spPr>
          <a:xfrm>
            <a:off x="2483766" y="5757528"/>
            <a:ext cx="447617" cy="34288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0" cap="none" spc="0" baseline="0">
                <a:solidFill>
                  <a:srgbClr val="E9A23A"/>
                </a:solidFill>
                <a:uFillTx/>
                <a:latin typeface="Calibri"/>
              </a:rPr>
              <a:t> &amp;</a:t>
            </a:r>
            <a:endParaRPr lang="en-GB" sz="1800" b="0" i="0" u="none" strike="noStrike" kern="1200" cap="none" spc="0" baseline="0">
              <a:solidFill>
                <a:srgbClr val="E9A23A"/>
              </a:solidFill>
              <a:uFillTx/>
              <a:latin typeface="Calibri"/>
            </a:endParaRPr>
          </a:p>
        </p:txBody>
      </p:sp>
      <p:sp>
        <p:nvSpPr>
          <p:cNvPr id="20" name="TextBox 58"/>
          <p:cNvSpPr txBox="1"/>
          <p:nvPr/>
        </p:nvSpPr>
        <p:spPr>
          <a:xfrm>
            <a:off x="1666612" y="6231123"/>
            <a:ext cx="1053763" cy="219821"/>
          </a:xfrm>
          <a:prstGeom prst="rect">
            <a:avLst/>
          </a:prstGeom>
          <a:noFill/>
          <a:ln>
            <a:noFill/>
          </a:ln>
        </p:spPr>
        <p:txBody>
          <a:bodyPr vert="horz" wrap="square" lIns="65251" tIns="32625" rIns="65251" bIns="32625"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E9A23A"/>
                </a:solidFill>
                <a:uFillTx/>
                <a:latin typeface="Calibri"/>
              </a:rPr>
              <a:t>Geochain Digital</a:t>
            </a:r>
          </a:p>
        </p:txBody>
      </p:sp>
      <p:sp>
        <p:nvSpPr>
          <p:cNvPr id="21" name="TextBox 59"/>
          <p:cNvSpPr txBox="1"/>
          <p:nvPr/>
        </p:nvSpPr>
        <p:spPr>
          <a:xfrm>
            <a:off x="2514627" y="6231535"/>
            <a:ext cx="1543031" cy="219821"/>
          </a:xfrm>
          <a:prstGeom prst="rect">
            <a:avLst/>
          </a:prstGeom>
          <a:noFill/>
          <a:ln>
            <a:noFill/>
          </a:ln>
        </p:spPr>
        <p:txBody>
          <a:bodyPr vert="horz" wrap="square" lIns="65251" tIns="32625" rIns="65251" bIns="32625"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E9A23A"/>
                </a:solidFill>
                <a:uFillTx/>
                <a:latin typeface="Calibri"/>
              </a:rPr>
              <a:t>Geochain EHP Digital</a:t>
            </a:r>
          </a:p>
        </p:txBody>
      </p:sp>
      <p:pic>
        <p:nvPicPr>
          <p:cNvPr id="22" name="Picture 4" descr="\\ASLUKDATA\ASL-Folders\Customer Relationship\ASL Graphics and Logos\2014 New ASL Graphics and Logos\Product Icons\GeoChain_EHP.png"/>
          <p:cNvPicPr>
            <a:picLocks noChangeAspect="1"/>
          </p:cNvPicPr>
          <p:nvPr/>
        </p:nvPicPr>
        <p:blipFill>
          <a:blip r:embed="rId3"/>
          <a:srcRect/>
          <a:stretch>
            <a:fillRect/>
          </a:stretch>
        </p:blipFill>
        <p:spPr>
          <a:xfrm>
            <a:off x="3749049" y="483507"/>
            <a:ext cx="792620" cy="792620"/>
          </a:xfrm>
          <a:prstGeom prst="rect">
            <a:avLst/>
          </a:prstGeom>
          <a:noFill/>
          <a:ln>
            <a:noFill/>
          </a:ln>
        </p:spPr>
      </p:pic>
      <p:sp>
        <p:nvSpPr>
          <p:cNvPr id="23" name="TextBox 52"/>
          <p:cNvSpPr txBox="1"/>
          <p:nvPr/>
        </p:nvSpPr>
        <p:spPr>
          <a:xfrm>
            <a:off x="251524" y="1680237"/>
            <a:ext cx="4217615" cy="4113206"/>
          </a:xfrm>
          <a:prstGeom prst="rect">
            <a:avLst/>
          </a:prstGeom>
          <a:noFill/>
          <a:ln>
            <a:noFill/>
          </a:ln>
        </p:spPr>
        <p:txBody>
          <a:bodyPr vert="horz" wrap="square" lIns="65306" tIns="32653" rIns="65306" bIns="32653"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dirty="0">
                <a:solidFill>
                  <a:srgbClr val="2A2A2A"/>
                </a:solidFill>
                <a:uFillTx/>
                <a:latin typeface="Calibri"/>
              </a:rPr>
              <a:t>The new X-Series digitizer (AS272</a:t>
            </a:r>
            <a:r>
              <a:rPr lang="en-GB" sz="1100" b="0" i="0" u="none" strike="noStrike" kern="1200" cap="none" spc="0" baseline="0" dirty="0" smtClean="0">
                <a:solidFill>
                  <a:srgbClr val="2A2A2A"/>
                </a:solidFill>
                <a:uFillTx/>
                <a:latin typeface="Calibri"/>
              </a:rPr>
              <a:t>) and slim (AS251)  </a:t>
            </a:r>
            <a:r>
              <a:rPr lang="en-GB" sz="1100" b="0" i="0" u="none" strike="noStrike" kern="1200" cap="none" spc="0" baseline="0" dirty="0">
                <a:solidFill>
                  <a:srgbClr val="2A2A2A"/>
                </a:solidFill>
                <a:uFillTx/>
                <a:latin typeface="Calibri"/>
              </a:rPr>
              <a:t>electronics have been recently implemented with a 3C solid state inclinometer system called a </a:t>
            </a:r>
            <a:r>
              <a:rPr lang="en-GB" sz="1100" b="1" i="0" u="none" strike="noStrike" kern="1200" cap="none" spc="0" baseline="0" dirty="0">
                <a:solidFill>
                  <a:srgbClr val="2A2A2A"/>
                </a:solidFill>
                <a:uFillTx/>
                <a:latin typeface="Calibri"/>
              </a:rPr>
              <a:t>High Side Indicator </a:t>
            </a:r>
            <a:r>
              <a:rPr lang="en-GB" sz="1100" b="0" i="0" u="none" strike="noStrike" kern="1200" cap="none" spc="0" baseline="0" dirty="0">
                <a:solidFill>
                  <a:srgbClr val="2A2A2A"/>
                </a:solidFill>
                <a:uFillTx/>
                <a:latin typeface="Calibri"/>
              </a:rPr>
              <a:t>(HSI), which measures the direction of the pull of gravity and calculates the angles of roll and vertical inclination in each shuttle of the Geochain</a:t>
            </a:r>
            <a:r>
              <a:rPr lang="en-GB" sz="1100" b="0" i="0" u="none" strike="noStrike" kern="1200" cap="none" spc="0" baseline="30000" dirty="0">
                <a:solidFill>
                  <a:srgbClr val="2A2A2A"/>
                </a:solidFill>
                <a:uFillTx/>
                <a:latin typeface="Calibri"/>
              </a:rPr>
              <a:t>TM</a:t>
            </a:r>
            <a:r>
              <a:rPr lang="en-GB" sz="1100" b="0" i="0" u="none" strike="noStrike" kern="1200" cap="none" spc="0" baseline="0" dirty="0">
                <a:solidFill>
                  <a:srgbClr val="2A2A2A"/>
                </a:solidFill>
                <a:uFillTx/>
                <a:latin typeface="Calibri"/>
              </a:rPr>
              <a:t> </a:t>
            </a:r>
            <a:r>
              <a:rPr lang="en-GB" sz="1100" b="0" i="0" u="none" strike="noStrike" kern="1200" cap="none" spc="0" baseline="0" dirty="0" smtClean="0">
                <a:solidFill>
                  <a:srgbClr val="2A2A2A"/>
                </a:solidFill>
                <a:uFillTx/>
                <a:latin typeface="Calibri"/>
              </a:rPr>
              <a:t>/GeochainSlim</a:t>
            </a:r>
            <a:r>
              <a:rPr lang="en-GB" sz="1100" b="0" i="0" u="none" strike="noStrike" kern="1200" cap="none" spc="0" dirty="0" smtClean="0">
                <a:solidFill>
                  <a:srgbClr val="2A2A2A"/>
                </a:solidFill>
                <a:uFillTx/>
                <a:latin typeface="Calibri"/>
              </a:rPr>
              <a:t> </a:t>
            </a:r>
            <a:r>
              <a:rPr lang="en-GB" sz="1100" b="0" i="0" u="none" strike="noStrike" kern="1200" cap="none" spc="0" baseline="0" dirty="0" smtClean="0">
                <a:solidFill>
                  <a:srgbClr val="2A2A2A"/>
                </a:solidFill>
                <a:uFillTx/>
                <a:latin typeface="Calibri"/>
              </a:rPr>
              <a:t>toolstring</a:t>
            </a:r>
            <a:r>
              <a:rPr lang="en-GB" sz="1100" b="0" i="0" u="none" strike="noStrike" kern="1200" cap="none" spc="0" baseline="0" dirty="0">
                <a:solidFill>
                  <a:srgbClr val="2A2A2A"/>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dirty="0">
              <a:solidFill>
                <a:srgbClr val="2A2A2A"/>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2A2A2A"/>
                </a:solidFill>
                <a:uFillTx/>
                <a:latin typeface="Calibri"/>
              </a:rPr>
              <a:t>The integrated system denotes tool inclination from vertical (DEV Angle 0-90</a:t>
            </a:r>
            <a:r>
              <a:rPr lang="en-US" sz="1100" b="0" i="0" u="none" strike="noStrike" kern="1200" cap="none" spc="0" baseline="30000" dirty="0">
                <a:solidFill>
                  <a:srgbClr val="2A2A2A"/>
                </a:solidFill>
                <a:uFillTx/>
                <a:latin typeface="Calibri"/>
              </a:rPr>
              <a:t>o</a:t>
            </a:r>
            <a:r>
              <a:rPr lang="en-US" sz="1100" b="0" i="0" u="none" strike="noStrike" kern="1200" cap="none" spc="0" baseline="0" dirty="0">
                <a:solidFill>
                  <a:srgbClr val="2A2A2A"/>
                </a:solidFill>
                <a:uFillTx/>
                <a:latin typeface="Calibri"/>
              </a:rPr>
              <a:t>) and clockwise roll looking downhole (Relative Bearing RB angle +-180</a:t>
            </a:r>
            <a:r>
              <a:rPr lang="en-US" sz="1100" b="0" i="0" u="none" strike="noStrike" kern="1200" cap="none" spc="0" baseline="30000" dirty="0">
                <a:solidFill>
                  <a:srgbClr val="2A2A2A"/>
                </a:solidFill>
                <a:uFillTx/>
                <a:latin typeface="Calibri"/>
              </a:rPr>
              <a:t>o</a:t>
            </a:r>
            <a:r>
              <a:rPr lang="en-US" sz="1100" b="0" i="0" u="none" strike="noStrike" kern="1200" cap="none" spc="0" baseline="0" dirty="0">
                <a:solidFill>
                  <a:srgbClr val="2A2A2A"/>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dirty="0">
              <a:solidFill>
                <a:srgbClr val="2A2A2A"/>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2A2A2A"/>
                </a:solidFill>
                <a:uFillTx/>
                <a:latin typeface="Calibri"/>
              </a:rPr>
              <a:t>Roll and inclination angles are determined from an accelerometer subsystem measuring the direction of the pull of gravity.   If combined with a well deviation listing giving well azimuth trajectory (HAZI 0-360</a:t>
            </a:r>
            <a:r>
              <a:rPr lang="en-US" sz="1100" b="0" i="0" u="none" strike="noStrike" kern="1200" cap="none" spc="0" baseline="30000" dirty="0">
                <a:solidFill>
                  <a:srgbClr val="2A2A2A"/>
                </a:solidFill>
                <a:uFillTx/>
                <a:latin typeface="Calibri"/>
              </a:rPr>
              <a:t>o</a:t>
            </a:r>
            <a:r>
              <a:rPr lang="en-US" sz="1100" b="0" i="0" u="none" strike="noStrike" kern="1200" cap="none" spc="0" baseline="0" dirty="0">
                <a:solidFill>
                  <a:srgbClr val="2A2A2A"/>
                </a:solidFill>
                <a:uFillTx/>
                <a:latin typeface="Calibri"/>
              </a:rPr>
              <a:t>), full 3-C processing can be achieve for all 3 components delivering a Vertical Up and Horizontal North/West field orientated dataset.</a:t>
            </a:r>
            <a:endParaRPr lang="en-GB" sz="1100" b="0" i="0" u="none" strike="noStrike" kern="1200" cap="none" spc="0" baseline="0" dirty="0">
              <a:solidFill>
                <a:srgbClr val="2A2A2A"/>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dirty="0">
              <a:solidFill>
                <a:srgbClr val="2A2A2A"/>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0" u="none" strike="noStrike" kern="1200" cap="none" spc="0" baseline="0" dirty="0">
                <a:solidFill>
                  <a:srgbClr val="2A2A2A"/>
                </a:solidFill>
                <a:uFillTx/>
                <a:latin typeface="Calibri"/>
              </a:rPr>
              <a:t>The current accuracy of the accelerometers tested for inclination measurement is ±0.1° with tool roll accuracy ±0.25° when positioned &gt;10</a:t>
            </a:r>
            <a:r>
              <a:rPr lang="en-US" sz="1100" b="0" i="0" u="none" strike="noStrike" kern="1200" cap="none" spc="0" baseline="30000" dirty="0">
                <a:solidFill>
                  <a:srgbClr val="2A2A2A"/>
                </a:solidFill>
                <a:uFillTx/>
                <a:latin typeface="Calibri"/>
              </a:rPr>
              <a:t>o</a:t>
            </a:r>
            <a:r>
              <a:rPr lang="en-US" sz="1100" b="0" i="0" u="none" strike="noStrike" kern="1200" cap="none" spc="0" baseline="0" dirty="0">
                <a:solidFill>
                  <a:srgbClr val="2A2A2A"/>
                </a:solidFill>
                <a:uFillTx/>
                <a:latin typeface="Calibri"/>
              </a:rPr>
              <a:t> from vertical.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dirty="0" smtClean="0">
                <a:solidFill>
                  <a:srgbClr val="000000"/>
                </a:solidFill>
                <a:uFillTx/>
                <a:latin typeface="Calibri"/>
              </a:rPr>
              <a:t>. </a:t>
            </a:r>
            <a:endParaRPr lang="en-GB" sz="7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pic>
        <p:nvPicPr>
          <p:cNvPr id="24" name="Picture 54"/>
          <p:cNvPicPr>
            <a:picLocks noChangeAspect="1"/>
          </p:cNvPicPr>
          <p:nvPr/>
        </p:nvPicPr>
        <p:blipFill>
          <a:blip r:embed="rId7"/>
          <a:srcRect l="44995"/>
          <a:stretch>
            <a:fillRect/>
          </a:stretch>
        </p:blipFill>
        <p:spPr>
          <a:xfrm>
            <a:off x="6531431" y="1474497"/>
            <a:ext cx="2458272" cy="1645892"/>
          </a:xfrm>
          <a:prstGeom prst="rect">
            <a:avLst/>
          </a:prstGeom>
          <a:noFill/>
          <a:ln>
            <a:noFill/>
          </a:ln>
        </p:spPr>
      </p:pic>
      <p:pic>
        <p:nvPicPr>
          <p:cNvPr id="25" name="Picture 4"/>
          <p:cNvPicPr>
            <a:picLocks noChangeAspect="1"/>
          </p:cNvPicPr>
          <p:nvPr/>
        </p:nvPicPr>
        <p:blipFill>
          <a:blip r:embed="rId8"/>
          <a:srcRect/>
          <a:stretch>
            <a:fillRect/>
          </a:stretch>
        </p:blipFill>
        <p:spPr>
          <a:xfrm>
            <a:off x="5611645" y="3531870"/>
            <a:ext cx="3086054" cy="2985561"/>
          </a:xfrm>
          <a:prstGeom prst="rect">
            <a:avLst/>
          </a:prstGeom>
          <a:noFill/>
          <a:ln>
            <a:noFill/>
          </a:ln>
        </p:spPr>
      </p:pic>
      <p:pic>
        <p:nvPicPr>
          <p:cNvPr id="26" name="Picture 5"/>
          <p:cNvPicPr>
            <a:picLocks noChangeAspect="1"/>
          </p:cNvPicPr>
          <p:nvPr/>
        </p:nvPicPr>
        <p:blipFill>
          <a:blip r:embed="rId9"/>
          <a:srcRect/>
          <a:stretch>
            <a:fillRect/>
          </a:stretch>
        </p:blipFill>
        <p:spPr>
          <a:xfrm>
            <a:off x="4623435" y="5033141"/>
            <a:ext cx="903920" cy="144630"/>
          </a:xfrm>
          <a:prstGeom prst="rect">
            <a:avLst/>
          </a:prstGeom>
          <a:noFill/>
          <a:ln>
            <a:noFill/>
          </a:ln>
        </p:spPr>
      </p:pic>
      <p:sp>
        <p:nvSpPr>
          <p:cNvPr id="27" name="TextBox 62"/>
          <p:cNvSpPr txBox="1"/>
          <p:nvPr/>
        </p:nvSpPr>
        <p:spPr>
          <a:xfrm>
            <a:off x="4726304" y="4930271"/>
            <a:ext cx="692941" cy="189052"/>
          </a:xfrm>
          <a:prstGeom prst="rect">
            <a:avLst/>
          </a:prstGeom>
          <a:noFill/>
          <a:ln>
            <a:noFill/>
          </a:ln>
        </p:spPr>
        <p:txBody>
          <a:bodyPr vert="horz" wrap="none" lIns="65306" tIns="32653" rIns="65306" bIns="32653"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800" b="0" i="1" u="none" strike="noStrike" kern="1200" cap="none" spc="0" baseline="0">
                <a:solidFill>
                  <a:srgbClr val="404040"/>
                </a:solidFill>
                <a:uFillTx/>
                <a:latin typeface="Calibri"/>
              </a:rPr>
              <a:t>Tool Rotation</a:t>
            </a:r>
          </a:p>
        </p:txBody>
      </p:sp>
      <p:sp>
        <p:nvSpPr>
          <p:cNvPr id="28" name="TextBox 66"/>
          <p:cNvSpPr txBox="1"/>
          <p:nvPr/>
        </p:nvSpPr>
        <p:spPr>
          <a:xfrm>
            <a:off x="4520565" y="3171825"/>
            <a:ext cx="4756553" cy="204441"/>
          </a:xfrm>
          <a:prstGeom prst="rect">
            <a:avLst/>
          </a:prstGeom>
          <a:noFill/>
          <a:ln>
            <a:noFill/>
          </a:ln>
        </p:spPr>
        <p:txBody>
          <a:bodyPr vert="horz" wrap="none" lIns="65306" tIns="32653" rIns="65306" bIns="32653"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1" i="1" u="none" strike="noStrike" kern="1200" cap="none" spc="0" baseline="0">
                <a:solidFill>
                  <a:srgbClr val="00355F"/>
                </a:solidFill>
                <a:uFillTx/>
                <a:latin typeface="Calibri"/>
              </a:rPr>
              <a:t>Tool Roll Values exported in raw data headers – Displayed as a Well View attribute (VSProwess)  </a:t>
            </a:r>
          </a:p>
        </p:txBody>
      </p:sp>
      <p:sp>
        <p:nvSpPr>
          <p:cNvPr id="29" name="Rectangle 67"/>
          <p:cNvSpPr/>
          <p:nvPr/>
        </p:nvSpPr>
        <p:spPr>
          <a:xfrm>
            <a:off x="4572000" y="3480434"/>
            <a:ext cx="4217615" cy="3034619"/>
          </a:xfrm>
          <a:prstGeom prst="rect">
            <a:avLst/>
          </a:prstGeom>
          <a:noFill/>
          <a:ln w="6345">
            <a:solidFill>
              <a:srgbClr val="000000"/>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30" name="Rectangle 1"/>
          <p:cNvSpPr/>
          <p:nvPr/>
        </p:nvSpPr>
        <p:spPr>
          <a:xfrm>
            <a:off x="5303017" y="754416"/>
            <a:ext cx="3034619" cy="373733"/>
          </a:xfrm>
          <a:prstGeom prst="rect">
            <a:avLst/>
          </a:prstGeom>
          <a:noFill/>
          <a:ln>
            <a:noFill/>
            <a:prstDash val="solid"/>
          </a:ln>
        </p:spPr>
        <p:txBody>
          <a:bodyPr vert="horz" wrap="square" lIns="65306" tIns="32653" rIns="65306" bIns="32653"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1" u="none" strike="noStrike" kern="1200" cap="none" spc="0" baseline="0">
                <a:solidFill>
                  <a:srgbClr val="000000"/>
                </a:solidFill>
                <a:uFillTx/>
                <a:latin typeface="Calibri"/>
              </a:rPr>
              <a:t>The integrated system denotes tool inclination from vertical and clockwise roll (looking downhole).</a:t>
            </a:r>
          </a:p>
        </p:txBody>
      </p:sp>
      <p:pic>
        <p:nvPicPr>
          <p:cNvPr id="31" name="Picture 3"/>
          <p:cNvPicPr>
            <a:picLocks noChangeAspect="1"/>
          </p:cNvPicPr>
          <p:nvPr/>
        </p:nvPicPr>
        <p:blipFill rotWithShape="1">
          <a:blip r:embed="rId10"/>
          <a:srcRect b="20727"/>
          <a:stretch/>
        </p:blipFill>
        <p:spPr>
          <a:xfrm rot="10800000">
            <a:off x="4263398" y="3376266"/>
            <a:ext cx="1856213" cy="1330662"/>
          </a:xfrm>
          <a:prstGeom prst="rect">
            <a:avLst/>
          </a:prstGeom>
          <a:noFill/>
          <a:ln>
            <a:noFill/>
          </a:ln>
        </p:spPr>
      </p:pic>
      <p:pic>
        <p:nvPicPr>
          <p:cNvPr id="32" name="Picture 4"/>
          <p:cNvPicPr>
            <a:picLocks noChangeAspect="1"/>
          </p:cNvPicPr>
          <p:nvPr/>
        </p:nvPicPr>
        <p:blipFill>
          <a:blip r:embed="rId11"/>
          <a:srcRect l="32459" r="6687"/>
          <a:stretch>
            <a:fillRect/>
          </a:stretch>
        </p:blipFill>
        <p:spPr>
          <a:xfrm>
            <a:off x="7379848" y="5105451"/>
            <a:ext cx="1357463" cy="1310902"/>
          </a:xfrm>
          <a:prstGeom prst="rect">
            <a:avLst/>
          </a:prstGeom>
          <a:noFill/>
          <a:ln w="9528">
            <a:solidFill>
              <a:srgbClr val="000000"/>
            </a:solidFill>
            <a:prstDash val="solid"/>
            <a:miter/>
          </a:ln>
        </p:spPr>
      </p:pic>
      <p:grpSp>
        <p:nvGrpSpPr>
          <p:cNvPr id="33" name="Group 69"/>
          <p:cNvGrpSpPr/>
          <p:nvPr/>
        </p:nvGrpSpPr>
        <p:grpSpPr>
          <a:xfrm>
            <a:off x="4520565" y="1628802"/>
            <a:ext cx="2456671" cy="1463525"/>
            <a:chOff x="4520565" y="1628802"/>
            <a:chExt cx="2456671" cy="1463525"/>
          </a:xfrm>
        </p:grpSpPr>
        <p:pic>
          <p:nvPicPr>
            <p:cNvPr id="34" name="Picture 70" descr="HSI Inclination Description.png"/>
            <p:cNvPicPr>
              <a:picLocks noChangeAspect="1"/>
            </p:cNvPicPr>
            <p:nvPr/>
          </p:nvPicPr>
          <p:blipFill>
            <a:blip r:embed="rId12"/>
            <a:srcRect l="23961" t="46893" r="29470" b="48099"/>
            <a:stretch>
              <a:fillRect/>
            </a:stretch>
          </p:blipFill>
          <p:spPr>
            <a:xfrm>
              <a:off x="4837550" y="1857475"/>
              <a:ext cx="1585715" cy="178929"/>
            </a:xfrm>
            <a:prstGeom prst="rect">
              <a:avLst/>
            </a:prstGeom>
            <a:noFill/>
            <a:ln>
              <a:noFill/>
            </a:ln>
          </p:spPr>
        </p:pic>
        <p:pic>
          <p:nvPicPr>
            <p:cNvPr id="35" name="Picture 71" descr="HSI Inclination Description.png"/>
            <p:cNvPicPr>
              <a:picLocks noChangeAspect="1"/>
            </p:cNvPicPr>
            <p:nvPr/>
          </p:nvPicPr>
          <p:blipFill>
            <a:blip r:embed="rId12"/>
            <a:srcRect l="23961" t="46893" r="29470" b="48099"/>
            <a:stretch>
              <a:fillRect/>
            </a:stretch>
          </p:blipFill>
          <p:spPr>
            <a:xfrm rot="19958320">
              <a:off x="4961755" y="2389309"/>
              <a:ext cx="1585715" cy="178929"/>
            </a:xfrm>
            <a:prstGeom prst="rect">
              <a:avLst/>
            </a:prstGeom>
            <a:noFill/>
            <a:ln>
              <a:noFill/>
            </a:ln>
          </p:spPr>
        </p:pic>
        <p:sp>
          <p:nvSpPr>
            <p:cNvPr id="36" name="Circular Arrow 72"/>
            <p:cNvSpPr/>
            <p:nvPr/>
          </p:nvSpPr>
          <p:spPr>
            <a:xfrm rot="6170618" flipH="1" flipV="1">
              <a:off x="5790318" y="1905409"/>
              <a:ext cx="1138025" cy="1235811"/>
            </a:xfrm>
            <a:custGeom>
              <a:avLst/>
              <a:gdLst>
                <a:gd name="f0" fmla="val 10800000"/>
                <a:gd name="f1" fmla="val 5400000"/>
                <a:gd name="f2" fmla="val 180"/>
                <a:gd name="f3" fmla="val w"/>
                <a:gd name="f4" fmla="val h"/>
                <a:gd name="f5" fmla="val 0"/>
                <a:gd name="f6" fmla="val 1138022"/>
                <a:gd name="f7" fmla="val 1235808"/>
                <a:gd name="f8" fmla="+- 0 0 3682117"/>
                <a:gd name="f9" fmla="val 104472"/>
                <a:gd name="f10" fmla="val 728050"/>
                <a:gd name="f11" fmla="val 475153"/>
                <a:gd name="f12" fmla="val 524046"/>
                <a:gd name="f13" fmla="val 9999660"/>
                <a:gd name="f14" fmla="val 3971939"/>
                <a:gd name="f15" fmla="val 230189"/>
                <a:gd name="f16" fmla="val 132975"/>
                <a:gd name="f17" fmla="val 394286"/>
                <a:gd name="f18" fmla="val 195284"/>
                <a:gd name="f19" fmla="val 346620"/>
                <a:gd name="f20" fmla="val 414596"/>
                <a:gd name="f21" fmla="val 313002"/>
                <a:gd name="f22" fmla="val 333282"/>
                <a:gd name="f23" fmla="val 358130"/>
                <a:gd name="f24" fmla="val 407023"/>
                <a:gd name="f25" fmla="val 13681777"/>
                <a:gd name="f26" fmla="+- 0 0 -166"/>
                <a:gd name="f27" fmla="+- 0 0 -337"/>
                <a:gd name="f28" fmla="+- 0 0 -427"/>
                <a:gd name="f29" fmla="+- 0 0 -517"/>
                <a:gd name="f30" fmla="*/ f3 1 1138022"/>
                <a:gd name="f31" fmla="*/ f4 1 1235808"/>
                <a:gd name="f32" fmla="+- f7 0 f5"/>
                <a:gd name="f33" fmla="+- f6 0 f5"/>
                <a:gd name="f34" fmla="*/ f26 f0 1"/>
                <a:gd name="f35" fmla="*/ f27 f0 1"/>
                <a:gd name="f36" fmla="*/ f28 f0 1"/>
                <a:gd name="f37" fmla="*/ f29 f0 1"/>
                <a:gd name="f38" fmla="*/ f33 1 1138022"/>
                <a:gd name="f39" fmla="*/ f32 1 1235808"/>
                <a:gd name="f40" fmla="*/ f34 1 f2"/>
                <a:gd name="f41" fmla="*/ f35 1 f2"/>
                <a:gd name="f42" fmla="*/ f36 1 f2"/>
                <a:gd name="f43" fmla="*/ f37 1 f2"/>
                <a:gd name="f44" fmla="*/ 161445 1 f38"/>
                <a:gd name="f45" fmla="*/ 714541 1 f39"/>
                <a:gd name="f46" fmla="*/ 230189 1 f38"/>
                <a:gd name="f47" fmla="*/ 132975 1 f39"/>
                <a:gd name="f48" fmla="*/ 394286 1 f38"/>
                <a:gd name="f49" fmla="*/ 195284 1 f39"/>
                <a:gd name="f50" fmla="*/ 346620 1 f38"/>
                <a:gd name="f51" fmla="*/ 414596 1 f39"/>
                <a:gd name="f52" fmla="*/ 233027 1 f38"/>
                <a:gd name="f53" fmla="*/ 904995 1 f38"/>
                <a:gd name="f54" fmla="*/ 247348 1 f39"/>
                <a:gd name="f55" fmla="*/ 988460 1 f39"/>
                <a:gd name="f56" fmla="+- f40 0 f1"/>
                <a:gd name="f57" fmla="+- f41 0 f1"/>
                <a:gd name="f58" fmla="+- f42 0 f1"/>
                <a:gd name="f59" fmla="+- f43 0 f1"/>
                <a:gd name="f60" fmla="*/ f52 f30 1"/>
                <a:gd name="f61" fmla="*/ f53 f30 1"/>
                <a:gd name="f62" fmla="*/ f55 f31 1"/>
                <a:gd name="f63" fmla="*/ f54 f31 1"/>
                <a:gd name="f64" fmla="*/ f44 f30 1"/>
                <a:gd name="f65" fmla="*/ f45 f31 1"/>
                <a:gd name="f66" fmla="*/ f46 f30 1"/>
                <a:gd name="f67" fmla="*/ f47 f31 1"/>
                <a:gd name="f68" fmla="*/ f48 f30 1"/>
                <a:gd name="f69" fmla="*/ f49 f31 1"/>
                <a:gd name="f70" fmla="*/ f50 f30 1"/>
                <a:gd name="f71" fmla="*/ f51 f31 1"/>
              </a:gdLst>
              <a:ahLst/>
              <a:cxnLst>
                <a:cxn ang="3cd4">
                  <a:pos x="hc" y="t"/>
                </a:cxn>
                <a:cxn ang="0">
                  <a:pos x="r" y="vc"/>
                </a:cxn>
                <a:cxn ang="cd4">
                  <a:pos x="hc" y="b"/>
                </a:cxn>
                <a:cxn ang="cd2">
                  <a:pos x="l" y="vc"/>
                </a:cxn>
                <a:cxn ang="f56">
                  <a:pos x="f64" y="f65"/>
                </a:cxn>
                <a:cxn ang="f57">
                  <a:pos x="f66" y="f67"/>
                </a:cxn>
                <a:cxn ang="f58">
                  <a:pos x="f68" y="f69"/>
                </a:cxn>
                <a:cxn ang="f59">
                  <a:pos x="f70" y="f71"/>
                </a:cxn>
              </a:cxnLst>
              <a:rect l="f60" t="f63" r="f61" b="f62"/>
              <a:pathLst>
                <a:path w="1138022" h="1235808">
                  <a:moveTo>
                    <a:pt x="f9" y="f10"/>
                  </a:moveTo>
                  <a:arcTo wR="f11" hR="f12" stAng="f13" swAng="f14"/>
                  <a:lnTo>
                    <a:pt x="f15" y="f16"/>
                  </a:lnTo>
                  <a:lnTo>
                    <a:pt x="f17" y="f18"/>
                  </a:lnTo>
                  <a:lnTo>
                    <a:pt x="f19" y="f20"/>
                  </a:lnTo>
                  <a:lnTo>
                    <a:pt x="f21" y="f22"/>
                  </a:lnTo>
                  <a:arcTo wR="f23" hR="f24" stAng="f25" swAng="f8"/>
                  <a:close/>
                </a:path>
              </a:pathLst>
            </a:custGeom>
            <a:solidFill>
              <a:srgbClr val="00355F"/>
            </a:solidFill>
            <a:ln w="28575">
              <a:solidFill>
                <a:srgbClr val="EFAE36"/>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7" name="TextBox 73"/>
            <p:cNvSpPr txBox="1"/>
            <p:nvPr/>
          </p:nvSpPr>
          <p:spPr>
            <a:xfrm rot="19903935">
              <a:off x="4725447" y="2799515"/>
              <a:ext cx="426723" cy="24622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00355F"/>
                  </a:solidFill>
                  <a:uFillTx/>
                  <a:latin typeface="Calibri"/>
                </a:rPr>
                <a:t>+45</a:t>
              </a:r>
              <a:r>
                <a:rPr lang="en-GB" sz="1000" b="1" i="0" u="none" strike="noStrike" kern="1200" cap="none" spc="0" baseline="30000">
                  <a:solidFill>
                    <a:srgbClr val="00355F"/>
                  </a:solidFill>
                  <a:uFillTx/>
                  <a:latin typeface="Calibri"/>
                </a:rPr>
                <a:t>o</a:t>
              </a:r>
              <a:endParaRPr lang="en-GB" sz="1000" b="1" i="0" u="none" strike="noStrike" kern="1200" cap="none" spc="0" baseline="0">
                <a:solidFill>
                  <a:srgbClr val="00355F"/>
                </a:solidFill>
                <a:uFillTx/>
                <a:latin typeface="Calibri"/>
              </a:endParaRPr>
            </a:p>
          </p:txBody>
        </p:sp>
        <p:sp>
          <p:nvSpPr>
            <p:cNvPr id="38" name="TextBox 74"/>
            <p:cNvSpPr txBox="1"/>
            <p:nvPr/>
          </p:nvSpPr>
          <p:spPr>
            <a:xfrm>
              <a:off x="4520565" y="1847261"/>
              <a:ext cx="426723" cy="24622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00355F"/>
                  </a:solidFill>
                  <a:uFillTx/>
                  <a:latin typeface="Calibri"/>
                </a:rPr>
                <a:t>+90</a:t>
              </a:r>
              <a:r>
                <a:rPr lang="en-GB" sz="1000" b="1" i="0" u="none" strike="noStrike" kern="1200" cap="none" spc="0" baseline="30000">
                  <a:solidFill>
                    <a:srgbClr val="00355F"/>
                  </a:solidFill>
                  <a:uFillTx/>
                  <a:latin typeface="Calibri"/>
                </a:rPr>
                <a:t>o</a:t>
              </a:r>
              <a:endParaRPr lang="en-GB" sz="1000" b="1" i="0" u="none" strike="noStrike" kern="1200" cap="none" spc="0" baseline="0">
                <a:solidFill>
                  <a:srgbClr val="00355F"/>
                </a:solidFill>
                <a:uFillTx/>
                <a:latin typeface="Calibri"/>
              </a:endParaRPr>
            </a:p>
          </p:txBody>
        </p:sp>
        <p:sp>
          <p:nvSpPr>
            <p:cNvPr id="39" name="TextBox 75"/>
            <p:cNvSpPr txBox="1"/>
            <p:nvPr/>
          </p:nvSpPr>
          <p:spPr>
            <a:xfrm>
              <a:off x="4777740" y="1628802"/>
              <a:ext cx="954103" cy="24622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00355F"/>
                  </a:solidFill>
                  <a:uFillTx/>
                  <a:latin typeface="Calibri"/>
                </a:rPr>
                <a:t>HSI Inclination</a:t>
              </a:r>
            </a:p>
          </p:txBody>
        </p:sp>
        <p:sp>
          <p:nvSpPr>
            <p:cNvPr id="40" name="TextBox 76"/>
            <p:cNvSpPr txBox="1"/>
            <p:nvPr/>
          </p:nvSpPr>
          <p:spPr>
            <a:xfrm>
              <a:off x="6009820" y="2417170"/>
              <a:ext cx="481221" cy="307777"/>
            </a:xfrm>
            <a:prstGeom prst="rect">
              <a:avLst/>
            </a:prstGeom>
            <a:noFill/>
            <a:ln>
              <a:noFill/>
            </a:ln>
          </p:spPr>
          <p:txBody>
            <a:bodyPr vert="horz" wrap="non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1" i="0" u="none" strike="noStrike" kern="1200" cap="none" spc="0" baseline="0">
                  <a:solidFill>
                    <a:srgbClr val="00355F"/>
                  </a:solidFill>
                  <a:uFillTx/>
                  <a:latin typeface="Calibri"/>
                </a:rPr>
                <a:t>From</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1" i="0" u="none" strike="noStrike" kern="1200" cap="none" spc="0" baseline="0">
                  <a:solidFill>
                    <a:srgbClr val="00355F"/>
                  </a:solidFill>
                  <a:uFillTx/>
                  <a:latin typeface="Calibri"/>
                </a:rPr>
                <a:t> vertical</a:t>
              </a:r>
            </a:p>
          </p:txBody>
        </p:sp>
      </p:grpSp>
      <p:cxnSp>
        <p:nvCxnSpPr>
          <p:cNvPr id="41" name="Straight Connector 5"/>
          <p:cNvCxnSpPr/>
          <p:nvPr/>
        </p:nvCxnSpPr>
        <p:spPr>
          <a:xfrm>
            <a:off x="6886547" y="4149080"/>
            <a:ext cx="0" cy="1878498"/>
          </a:xfrm>
          <a:prstGeom prst="straightConnector1">
            <a:avLst/>
          </a:prstGeom>
          <a:noFill/>
          <a:ln w="9528">
            <a:solidFill>
              <a:srgbClr val="00355F"/>
            </a:solidFill>
            <a:custDash>
              <a:ds d="299906" sp="299906"/>
            </a:custDash>
          </a:ln>
        </p:spPr>
      </p:cxnSp>
      <p:cxnSp>
        <p:nvCxnSpPr>
          <p:cNvPr id="42" name="Straight Connector 77"/>
          <p:cNvCxnSpPr/>
          <p:nvPr/>
        </p:nvCxnSpPr>
        <p:spPr>
          <a:xfrm>
            <a:off x="7001195" y="5016645"/>
            <a:ext cx="0" cy="966365"/>
          </a:xfrm>
          <a:prstGeom prst="straightConnector1">
            <a:avLst/>
          </a:prstGeom>
          <a:noFill/>
          <a:ln w="9528">
            <a:solidFill>
              <a:srgbClr val="00355F"/>
            </a:solidFill>
            <a:custDash>
              <a:ds d="299906" sp="299906"/>
            </a:custDash>
          </a:ln>
        </p:spPr>
      </p:cxnSp>
      <p:cxnSp>
        <p:nvCxnSpPr>
          <p:cNvPr id="43" name="Straight Connector 78"/>
          <p:cNvCxnSpPr/>
          <p:nvPr/>
        </p:nvCxnSpPr>
        <p:spPr>
          <a:xfrm>
            <a:off x="7203460" y="5692112"/>
            <a:ext cx="0" cy="365019"/>
          </a:xfrm>
          <a:prstGeom prst="straightConnector1">
            <a:avLst/>
          </a:prstGeom>
          <a:noFill/>
          <a:ln w="9528">
            <a:solidFill>
              <a:srgbClr val="00355F"/>
            </a:solidFill>
            <a:custDash>
              <a:ds d="299906" sp="299906"/>
            </a:custDash>
          </a:ln>
        </p:spPr>
      </p:cxnSp>
      <p:sp>
        <p:nvSpPr>
          <p:cNvPr id="44" name="TextBox 44"/>
          <p:cNvSpPr txBox="1"/>
          <p:nvPr/>
        </p:nvSpPr>
        <p:spPr>
          <a:xfrm>
            <a:off x="6712957" y="2180478"/>
            <a:ext cx="347161" cy="219840"/>
          </a:xfrm>
          <a:prstGeom prst="rect">
            <a:avLst/>
          </a:prstGeom>
          <a:solidFill>
            <a:srgbClr val="FFFFFF"/>
          </a:solidFill>
          <a:ln>
            <a:noFill/>
          </a:ln>
        </p:spPr>
        <p:txBody>
          <a:bodyPr vert="horz" wrap="none" lIns="65306" tIns="32653" rIns="65306" bIns="32653"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00355F"/>
                </a:solidFill>
                <a:uFillTx/>
                <a:latin typeface="Calibri"/>
              </a:rPr>
              <a:t>-90</a:t>
            </a:r>
            <a:r>
              <a:rPr lang="en-GB" sz="1000" b="1" i="0" u="none" strike="noStrike" kern="1200" cap="none" spc="0" baseline="30000">
                <a:solidFill>
                  <a:srgbClr val="00355F"/>
                </a:solidFill>
                <a:uFillTx/>
                <a:latin typeface="Calibri"/>
              </a:rPr>
              <a:t>o</a:t>
            </a:r>
            <a:endParaRPr lang="en-GB" sz="1000" b="1" i="0" u="none" strike="noStrike" kern="1200" cap="none" spc="0" baseline="0">
              <a:solidFill>
                <a:srgbClr val="00355F"/>
              </a:solidFill>
              <a:uFillTx/>
              <a:latin typeface="Calibri"/>
            </a:endParaRPr>
          </a:p>
        </p:txBody>
      </p:sp>
      <p:sp>
        <p:nvSpPr>
          <p:cNvPr id="45" name="ZoneTexte 44"/>
          <p:cNvSpPr txBox="1"/>
          <p:nvPr/>
        </p:nvSpPr>
        <p:spPr>
          <a:xfrm>
            <a:off x="4771896" y="4365104"/>
            <a:ext cx="750526" cy="369332"/>
          </a:xfrm>
          <a:prstGeom prst="rect">
            <a:avLst/>
          </a:prstGeom>
          <a:noFill/>
        </p:spPr>
        <p:txBody>
          <a:bodyPr wrap="none" rtlCol="0">
            <a:spAutoFit/>
          </a:bodyPr>
          <a:lstStyle/>
          <a:p>
            <a:pPr algn="ctr"/>
            <a:r>
              <a:rPr lang="fr-FR" sz="900" b="1" dirty="0" smtClean="0">
                <a:solidFill>
                  <a:schemeClr val="accent1">
                    <a:lumMod val="75000"/>
                  </a:schemeClr>
                </a:solidFill>
              </a:rPr>
              <a:t>High Side </a:t>
            </a:r>
          </a:p>
          <a:p>
            <a:r>
              <a:rPr lang="fr-FR" sz="900" b="1" dirty="0" err="1" smtClean="0">
                <a:solidFill>
                  <a:schemeClr val="accent1">
                    <a:lumMod val="75000"/>
                  </a:schemeClr>
                </a:solidFill>
              </a:rPr>
              <a:t>Mems</a:t>
            </a:r>
            <a:r>
              <a:rPr lang="fr-FR" sz="900" b="1" dirty="0" smtClean="0">
                <a:solidFill>
                  <a:schemeClr val="accent1">
                    <a:lumMod val="75000"/>
                  </a:schemeClr>
                </a:solidFill>
              </a:rPr>
              <a:t> </a:t>
            </a:r>
            <a:r>
              <a:rPr lang="fr-FR" sz="900" b="1" dirty="0" err="1" smtClean="0">
                <a:solidFill>
                  <a:schemeClr val="accent1">
                    <a:lumMod val="75000"/>
                  </a:schemeClr>
                </a:solidFill>
              </a:rPr>
              <a:t>units</a:t>
            </a:r>
            <a:endParaRPr lang="fr-FR" sz="900" b="1" dirty="0">
              <a:solidFill>
                <a:schemeClr val="accent1">
                  <a:lumMod val="75000"/>
                </a:schemeClr>
              </a:solidFill>
            </a:endParaRPr>
          </a:p>
        </p:txBody>
      </p:sp>
      <p:sp>
        <p:nvSpPr>
          <p:cNvPr id="46" name="Rectangle à coins arrondis 45"/>
          <p:cNvSpPr/>
          <p:nvPr/>
        </p:nvSpPr>
        <p:spPr>
          <a:xfrm>
            <a:off x="4777740" y="4365104"/>
            <a:ext cx="708044" cy="3693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8" name="Connecteur droit 47"/>
          <p:cNvCxnSpPr/>
          <p:nvPr/>
        </p:nvCxnSpPr>
        <p:spPr>
          <a:xfrm flipH="1">
            <a:off x="5352706" y="3825653"/>
            <a:ext cx="133078" cy="53945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pic>
        <p:nvPicPr>
          <p:cNvPr id="2" name="Picture 4" descr="\\ASLUKDATA\ASL-Folders\Customer Relationship\ASL Graphics and Logos\2014 New ASL Graphics and Logos\Product Icons\GeoChain_EHP.png"/>
          <p:cNvPicPr>
            <a:picLocks noChangeAspect="1"/>
          </p:cNvPicPr>
          <p:nvPr/>
        </p:nvPicPr>
        <p:blipFill>
          <a:blip r:embed="rId3"/>
          <a:srcRect/>
          <a:stretch>
            <a:fillRect/>
          </a:stretch>
        </p:blipFill>
        <p:spPr>
          <a:xfrm>
            <a:off x="2771802" y="5460019"/>
            <a:ext cx="792620" cy="792620"/>
          </a:xfrm>
          <a:prstGeom prst="rect">
            <a:avLst/>
          </a:prstGeom>
          <a:noFill/>
          <a:ln>
            <a:noFill/>
          </a:ln>
        </p:spPr>
      </p:pic>
      <p:pic>
        <p:nvPicPr>
          <p:cNvPr id="3" name="Picture 2" descr="\\ASLUKDATA\ASL-Folders\Customer Relationship\ASL Graphics and Logos\2014 New ASL Graphics and Logos\Product Icons\GeoChain.png"/>
          <p:cNvPicPr>
            <a:picLocks noChangeAspect="1"/>
          </p:cNvPicPr>
          <p:nvPr/>
        </p:nvPicPr>
        <p:blipFill>
          <a:blip r:embed="rId4"/>
          <a:srcRect/>
          <a:stretch>
            <a:fillRect/>
          </a:stretch>
        </p:blipFill>
        <p:spPr>
          <a:xfrm>
            <a:off x="1763164" y="5445224"/>
            <a:ext cx="792620" cy="792620"/>
          </a:xfrm>
          <a:prstGeom prst="rect">
            <a:avLst/>
          </a:prstGeom>
          <a:noFill/>
          <a:ln>
            <a:noFill/>
          </a:ln>
        </p:spPr>
      </p:pic>
      <p:sp>
        <p:nvSpPr>
          <p:cNvPr id="4" name="Rectangle 3"/>
          <p:cNvSpPr/>
          <p:nvPr/>
        </p:nvSpPr>
        <p:spPr>
          <a:xfrm>
            <a:off x="-5650" y="801398"/>
            <a:ext cx="2863983" cy="221495"/>
          </a:xfrm>
          <a:prstGeom prst="rect">
            <a:avLst/>
          </a:prstGeom>
          <a:solidFill>
            <a:srgbClr val="E9A23A"/>
          </a:solidFill>
          <a:ln>
            <a:no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TextBox 8"/>
          <p:cNvSpPr txBox="1"/>
          <p:nvPr/>
        </p:nvSpPr>
        <p:spPr>
          <a:xfrm>
            <a:off x="233135" y="791239"/>
            <a:ext cx="2625196"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HSI – HIGH SIDE INDICATOR (X-SERIES)</a:t>
            </a:r>
          </a:p>
        </p:txBody>
      </p:sp>
      <p:sp>
        <p:nvSpPr>
          <p:cNvPr id="6" name="TextBox 7"/>
          <p:cNvSpPr txBox="1"/>
          <p:nvPr/>
        </p:nvSpPr>
        <p:spPr>
          <a:xfrm>
            <a:off x="302959" y="1300267"/>
            <a:ext cx="2091900" cy="34288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355F"/>
                </a:solidFill>
                <a:uFillTx/>
                <a:latin typeface="Calibri"/>
              </a:rPr>
              <a:t>HSI for Tool QC</a:t>
            </a:r>
          </a:p>
        </p:txBody>
      </p:sp>
      <p:cxnSp>
        <p:nvCxnSpPr>
          <p:cNvPr id="7" name="Straight Connector 11"/>
          <p:cNvCxnSpPr/>
          <p:nvPr/>
        </p:nvCxnSpPr>
        <p:spPr>
          <a:xfrm>
            <a:off x="405819" y="6617924"/>
            <a:ext cx="8585329" cy="0"/>
          </a:xfrm>
          <a:prstGeom prst="straightConnector1">
            <a:avLst/>
          </a:prstGeom>
          <a:noFill/>
          <a:ln w="9528">
            <a:solidFill>
              <a:srgbClr val="00355F"/>
            </a:solidFill>
            <a:prstDash val="solid"/>
          </a:ln>
        </p:spPr>
      </p:cxnSp>
      <p:sp>
        <p:nvSpPr>
          <p:cNvPr id="8" name="Text Box 1"/>
          <p:cNvSpPr txBox="1"/>
          <p:nvPr/>
        </p:nvSpPr>
        <p:spPr>
          <a:xfrm>
            <a:off x="4263399" y="179268"/>
            <a:ext cx="5113864" cy="184635"/>
          </a:xfrm>
          <a:prstGeom prst="rect">
            <a:avLst/>
          </a:prstGeom>
          <a:noFill/>
          <a:ln>
            <a:noFill/>
          </a:ln>
        </p:spPr>
        <p:txBody>
          <a:bodyPr vert="horz" wrap="square" lIns="65251" tIns="32625" rIns="65251" bIns="32625" anchor="t" anchorCtr="1" compatLnSpc="1"/>
          <a:lstStyle/>
          <a:p>
            <a:pPr marL="0" marR="0" lvl="0" indent="0" algn="ctr"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all" spc="0" baseline="0">
                <a:solidFill>
                  <a:srgbClr val="00335A"/>
                </a:solidFill>
                <a:uFillTx/>
                <a:latin typeface="Calibri"/>
                <a:ea typeface="MS Mincho"/>
                <a:cs typeface="HelveticaNeueLTPro-Lt"/>
              </a:rPr>
              <a:t>leaders in BOREHOLE seismic Technology</a:t>
            </a:r>
            <a:endParaRPr lang="en-GB" sz="1400" b="1" i="0" u="none" strike="noStrike" kern="1200" cap="none" spc="0" baseline="0">
              <a:solidFill>
                <a:srgbClr val="000000"/>
              </a:solidFill>
              <a:uFillTx/>
              <a:latin typeface="Calibri"/>
              <a:ea typeface="MS Mincho"/>
              <a:cs typeface="MinionPro-Regular"/>
            </a:endParaRPr>
          </a:p>
        </p:txBody>
      </p:sp>
      <p:sp>
        <p:nvSpPr>
          <p:cNvPr id="9" name="Rounded Rectangle 12"/>
          <p:cNvSpPr/>
          <p:nvPr/>
        </p:nvSpPr>
        <p:spPr>
          <a:xfrm>
            <a:off x="2858332" y="363894"/>
            <a:ext cx="1844363" cy="10801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76196">
            <a:solidFill>
              <a:srgbClr val="E9A23A"/>
            </a:solid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0" name="Picture 2" descr="\\ASLUKDATA\ASL-Folders\Customer Relationship\ASL Graphics and Logos\2014 New ASL Graphics and Logos\ASL Brand and Logo Imagery\ASL Logo Short Pulse.png"/>
          <p:cNvPicPr>
            <a:picLocks noChangeAspect="1"/>
          </p:cNvPicPr>
          <p:nvPr/>
        </p:nvPicPr>
        <p:blipFill>
          <a:blip r:embed="rId5"/>
          <a:srcRect/>
          <a:stretch>
            <a:fillRect/>
          </a:stretch>
        </p:blipFill>
        <p:spPr>
          <a:xfrm>
            <a:off x="185019" y="212607"/>
            <a:ext cx="1892177" cy="541809"/>
          </a:xfrm>
          <a:prstGeom prst="rect">
            <a:avLst/>
          </a:prstGeom>
          <a:noFill/>
          <a:ln>
            <a:noFill/>
          </a:ln>
        </p:spPr>
      </p:pic>
      <p:pic>
        <p:nvPicPr>
          <p:cNvPr id="11" name="Picture 16" descr="\\ASLUKDATA\ASL-Folders\Customer Relationship\ASL Graphics and Logos\ISO_9000-BSI-LOGO.jpg"/>
          <p:cNvPicPr>
            <a:picLocks noChangeAspect="1"/>
          </p:cNvPicPr>
          <p:nvPr/>
        </p:nvPicPr>
        <p:blipFill>
          <a:blip r:embed="rId6"/>
          <a:srcRect/>
          <a:stretch>
            <a:fillRect/>
          </a:stretch>
        </p:blipFill>
        <p:spPr>
          <a:xfrm>
            <a:off x="56235" y="6427692"/>
            <a:ext cx="353790" cy="395971"/>
          </a:xfrm>
          <a:prstGeom prst="rect">
            <a:avLst/>
          </a:prstGeom>
          <a:noFill/>
          <a:ln>
            <a:noFill/>
          </a:ln>
        </p:spPr>
      </p:pic>
      <p:pic>
        <p:nvPicPr>
          <p:cNvPr id="12" name="Picture 5" descr="\\ASLUKDATA\ASL-Folders\Customer Relationship\ASL Graphics and Logos\2014 New ASL Graphics and Logos\Product Icons\GeoChain.png"/>
          <p:cNvPicPr>
            <a:picLocks noChangeAspect="1"/>
          </p:cNvPicPr>
          <p:nvPr/>
        </p:nvPicPr>
        <p:blipFill>
          <a:blip r:embed="rId4"/>
          <a:srcRect/>
          <a:stretch>
            <a:fillRect/>
          </a:stretch>
        </p:blipFill>
        <p:spPr>
          <a:xfrm>
            <a:off x="2956438" y="507647"/>
            <a:ext cx="792620" cy="792620"/>
          </a:xfrm>
          <a:prstGeom prst="rect">
            <a:avLst/>
          </a:prstGeom>
          <a:noFill/>
          <a:ln>
            <a:noFill/>
          </a:ln>
        </p:spPr>
      </p:pic>
      <p:sp>
        <p:nvSpPr>
          <p:cNvPr id="13" name="TextBox 38"/>
          <p:cNvSpPr txBox="1"/>
          <p:nvPr/>
        </p:nvSpPr>
        <p:spPr>
          <a:xfrm>
            <a:off x="5029254" y="6616232"/>
            <a:ext cx="4114745" cy="241767"/>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355F"/>
                </a:solidFill>
                <a:uFillTx/>
                <a:latin typeface="Calibri"/>
              </a:rPr>
              <a:t>www.avalonsciences.com/downhole-equipment/geochain</a:t>
            </a:r>
          </a:p>
        </p:txBody>
      </p:sp>
      <p:sp>
        <p:nvSpPr>
          <p:cNvPr id="14" name="TextBox 39"/>
          <p:cNvSpPr txBox="1"/>
          <p:nvPr/>
        </p:nvSpPr>
        <p:spPr>
          <a:xfrm>
            <a:off x="2051721" y="6616232"/>
            <a:ext cx="4114745" cy="241767"/>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355F"/>
                </a:solidFill>
                <a:uFillTx/>
                <a:latin typeface="Calibri"/>
              </a:rPr>
              <a:t>sales@avalonsciences.com</a:t>
            </a:r>
          </a:p>
        </p:txBody>
      </p:sp>
      <p:sp>
        <p:nvSpPr>
          <p:cNvPr id="15" name="TextBox 40"/>
          <p:cNvSpPr txBox="1"/>
          <p:nvPr/>
        </p:nvSpPr>
        <p:spPr>
          <a:xfrm>
            <a:off x="-10094" y="5764304"/>
            <a:ext cx="2625196"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PRODUCT NAME TITLE</a:t>
            </a:r>
          </a:p>
        </p:txBody>
      </p:sp>
      <p:sp>
        <p:nvSpPr>
          <p:cNvPr id="16" name="Rounded Rectangle 41"/>
          <p:cNvSpPr/>
          <p:nvPr/>
        </p:nvSpPr>
        <p:spPr>
          <a:xfrm>
            <a:off x="1640250" y="5373215"/>
            <a:ext cx="2263103" cy="10801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76196">
            <a:solidFill>
              <a:srgbClr val="E9A23A"/>
            </a:solid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7" name="Rectangle 42"/>
          <p:cNvSpPr/>
          <p:nvPr/>
        </p:nvSpPr>
        <p:spPr>
          <a:xfrm>
            <a:off x="-10104" y="5802526"/>
            <a:ext cx="1650345" cy="221495"/>
          </a:xfrm>
          <a:prstGeom prst="rect">
            <a:avLst/>
          </a:prstGeom>
          <a:solidFill>
            <a:srgbClr val="E9A23A"/>
          </a:solidFill>
          <a:ln>
            <a:no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8" name="TextBox 43"/>
          <p:cNvSpPr txBox="1"/>
          <p:nvPr/>
        </p:nvSpPr>
        <p:spPr>
          <a:xfrm>
            <a:off x="302959" y="5792367"/>
            <a:ext cx="1337291"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COMPATABLE WITH</a:t>
            </a:r>
          </a:p>
        </p:txBody>
      </p:sp>
      <p:sp>
        <p:nvSpPr>
          <p:cNvPr id="19" name="TextBox 53"/>
          <p:cNvSpPr txBox="1"/>
          <p:nvPr/>
        </p:nvSpPr>
        <p:spPr>
          <a:xfrm>
            <a:off x="2483766" y="5757528"/>
            <a:ext cx="447617" cy="34288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E9A23A"/>
                </a:solidFill>
                <a:uFillTx/>
                <a:latin typeface="Calibri"/>
              </a:rPr>
              <a:t>&amp;</a:t>
            </a:r>
          </a:p>
        </p:txBody>
      </p:sp>
      <p:sp>
        <p:nvSpPr>
          <p:cNvPr id="20" name="TextBox 58"/>
          <p:cNvSpPr txBox="1"/>
          <p:nvPr/>
        </p:nvSpPr>
        <p:spPr>
          <a:xfrm>
            <a:off x="1666612" y="6231123"/>
            <a:ext cx="1053763" cy="219821"/>
          </a:xfrm>
          <a:prstGeom prst="rect">
            <a:avLst/>
          </a:prstGeom>
          <a:noFill/>
          <a:ln>
            <a:noFill/>
          </a:ln>
        </p:spPr>
        <p:txBody>
          <a:bodyPr vert="horz" wrap="square" lIns="65251" tIns="32625" rIns="65251" bIns="32625"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E9A23A"/>
                </a:solidFill>
                <a:uFillTx/>
                <a:latin typeface="Calibri"/>
              </a:rPr>
              <a:t>Geochain Digital</a:t>
            </a:r>
          </a:p>
        </p:txBody>
      </p:sp>
      <p:sp>
        <p:nvSpPr>
          <p:cNvPr id="21" name="TextBox 59"/>
          <p:cNvSpPr txBox="1"/>
          <p:nvPr/>
        </p:nvSpPr>
        <p:spPr>
          <a:xfrm>
            <a:off x="2514627" y="6231535"/>
            <a:ext cx="1543031" cy="219821"/>
          </a:xfrm>
          <a:prstGeom prst="rect">
            <a:avLst/>
          </a:prstGeom>
          <a:noFill/>
          <a:ln>
            <a:noFill/>
          </a:ln>
        </p:spPr>
        <p:txBody>
          <a:bodyPr vert="horz" wrap="square" lIns="65251" tIns="32625" rIns="65251" bIns="32625"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E9A23A"/>
                </a:solidFill>
                <a:uFillTx/>
                <a:latin typeface="Calibri"/>
              </a:rPr>
              <a:t>Geochain EHP Digital</a:t>
            </a:r>
          </a:p>
        </p:txBody>
      </p:sp>
      <p:pic>
        <p:nvPicPr>
          <p:cNvPr id="22" name="Picture 4" descr="\\ASLUKDATA\ASL-Folders\Customer Relationship\ASL Graphics and Logos\2014 New ASL Graphics and Logos\Product Icons\GeoChain_EHP.png"/>
          <p:cNvPicPr>
            <a:picLocks noChangeAspect="1"/>
          </p:cNvPicPr>
          <p:nvPr/>
        </p:nvPicPr>
        <p:blipFill>
          <a:blip r:embed="rId3"/>
          <a:srcRect/>
          <a:stretch>
            <a:fillRect/>
          </a:stretch>
        </p:blipFill>
        <p:spPr>
          <a:xfrm>
            <a:off x="3749049" y="483507"/>
            <a:ext cx="792620" cy="792620"/>
          </a:xfrm>
          <a:prstGeom prst="rect">
            <a:avLst/>
          </a:prstGeom>
          <a:noFill/>
          <a:ln>
            <a:noFill/>
          </a:ln>
        </p:spPr>
      </p:pic>
      <p:sp>
        <p:nvSpPr>
          <p:cNvPr id="23" name="TextBox 66"/>
          <p:cNvSpPr txBox="1"/>
          <p:nvPr/>
        </p:nvSpPr>
        <p:spPr>
          <a:xfrm>
            <a:off x="4387483" y="6317205"/>
            <a:ext cx="4770973" cy="204441"/>
          </a:xfrm>
          <a:prstGeom prst="rect">
            <a:avLst/>
          </a:prstGeom>
          <a:noFill/>
          <a:ln>
            <a:noFill/>
          </a:ln>
        </p:spPr>
        <p:txBody>
          <a:bodyPr vert="horz" wrap="none" lIns="65306" tIns="32653" rIns="65306" bIns="32653"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900" b="1" i="1" u="none" strike="noStrike" kern="1200" cap="none" spc="0" baseline="0">
                <a:solidFill>
                  <a:srgbClr val="00355F"/>
                </a:solidFill>
                <a:uFillTx/>
                <a:latin typeface="Calibri"/>
              </a:rPr>
              <a:t>Tool Roll Values and Inclination Values displayed during  ‘Tool Monitor’ whilst tools are deployed</a:t>
            </a:r>
          </a:p>
        </p:txBody>
      </p:sp>
      <p:sp>
        <p:nvSpPr>
          <p:cNvPr id="24" name="Rectangle 1"/>
          <p:cNvSpPr/>
          <p:nvPr/>
        </p:nvSpPr>
        <p:spPr>
          <a:xfrm>
            <a:off x="5303017" y="2880396"/>
            <a:ext cx="3280858" cy="219840"/>
          </a:xfrm>
          <a:prstGeom prst="rect">
            <a:avLst/>
          </a:prstGeom>
          <a:noFill/>
          <a:ln>
            <a:noFill/>
            <a:prstDash val="solid"/>
          </a:ln>
        </p:spPr>
        <p:txBody>
          <a:bodyPr vert="horz" wrap="square" lIns="65306" tIns="32653" rIns="65306" bIns="32653"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0" i="1" u="none" strike="noStrike" kern="1200" cap="none" spc="0" baseline="0">
                <a:solidFill>
                  <a:srgbClr val="000000"/>
                </a:solidFill>
                <a:uFillTx/>
                <a:latin typeface="Calibri"/>
              </a:rPr>
              <a:t>Real Time readout for each tool with live status reporting.</a:t>
            </a:r>
          </a:p>
        </p:txBody>
      </p:sp>
      <p:sp>
        <p:nvSpPr>
          <p:cNvPr id="25" name="Rectangle 131"/>
          <p:cNvSpPr/>
          <p:nvPr/>
        </p:nvSpPr>
        <p:spPr>
          <a:xfrm>
            <a:off x="323075" y="2503179"/>
            <a:ext cx="3895316" cy="2704008"/>
          </a:xfrm>
          <a:prstGeom prst="rect">
            <a:avLst/>
          </a:prstGeom>
          <a:noFill/>
          <a:ln>
            <a:noFill/>
            <a:prstDash val="solid"/>
          </a:ln>
        </p:spPr>
        <p:txBody>
          <a:bodyPr vert="horz" wrap="square" lIns="65279" tIns="32634" rIns="65279" bIns="32634" anchor="t" anchorCtr="0" compatLnSpc="1">
            <a:spAutoFit/>
          </a:bodyPr>
          <a:lstStyle/>
          <a:p>
            <a:pPr marL="244894" marR="0" lvl="0" indent="-244894" algn="l" defTabSz="914400" rtl="0" fontAlgn="auto" hangingPunct="1">
              <a:lnSpc>
                <a:spcPct val="100000"/>
              </a:lnSpc>
              <a:spcBef>
                <a:spcPts val="0"/>
              </a:spcBef>
              <a:spcAft>
                <a:spcPts val="0"/>
              </a:spcAft>
              <a:buClr>
                <a:srgbClr val="EB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Measures tool roll and inclination for every receiver for full 3-C geophone orientation</a:t>
            </a:r>
          </a:p>
          <a:p>
            <a:pPr marL="244894" marR="0" lvl="0" indent="-244894"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2A2A2A"/>
              </a:solidFill>
              <a:uFillTx/>
              <a:latin typeface="Calibri"/>
            </a:endParaRPr>
          </a:p>
          <a:p>
            <a:pPr marL="244894" marR="0" lvl="0" indent="-244894" algn="l" defTabSz="914400" rtl="0" fontAlgn="auto" hangingPunct="1">
              <a:lnSpc>
                <a:spcPct val="100000"/>
              </a:lnSpc>
              <a:spcBef>
                <a:spcPts val="0"/>
              </a:spcBef>
              <a:spcAft>
                <a:spcPts val="0"/>
              </a:spcAft>
              <a:buClr>
                <a:srgbClr val="EB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Real time monitor read out and manual capture utility (along with internal electronics temperature)</a:t>
            </a:r>
          </a:p>
          <a:p>
            <a:pPr marL="244894" marR="0" lvl="0" indent="-244894"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2A2A2A"/>
              </a:solidFill>
              <a:uFillTx/>
              <a:latin typeface="Calibri"/>
            </a:endParaRPr>
          </a:p>
          <a:p>
            <a:pPr marL="244894" marR="0" lvl="0" indent="-244894" algn="l" defTabSz="914400" rtl="0" fontAlgn="auto" hangingPunct="1">
              <a:lnSpc>
                <a:spcPct val="100000"/>
              </a:lnSpc>
              <a:spcBef>
                <a:spcPts val="0"/>
              </a:spcBef>
              <a:spcAft>
                <a:spcPts val="0"/>
              </a:spcAft>
              <a:buClr>
                <a:srgbClr val="EB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Automatic addition of HSI data to MIRF-6 header for each individual record</a:t>
            </a:r>
          </a:p>
          <a:p>
            <a:pPr marL="244894" marR="0" lvl="0" indent="-244894" algn="l" defTabSz="914400" rtl="0" fontAlgn="auto" hangingPunct="1">
              <a:lnSpc>
                <a:spcPct val="100000"/>
              </a:lnSpc>
              <a:spcBef>
                <a:spcPts val="0"/>
              </a:spcBef>
              <a:spcAft>
                <a:spcPts val="0"/>
              </a:spcAft>
              <a:buClr>
                <a:srgbClr val="EBA23A"/>
              </a:buClr>
              <a:buSzPct val="100000"/>
              <a:buFont typeface="Arial" pitchFamily="34"/>
              <a:buChar char="•"/>
              <a:tabLst/>
              <a:defRPr sz="1800" b="0" i="0" u="none" strike="noStrike" kern="0" cap="none" spc="0" baseline="0">
                <a:solidFill>
                  <a:srgbClr val="000000"/>
                </a:solidFill>
                <a:uFillTx/>
              </a:defRPr>
            </a:pPr>
            <a:endParaRPr lang="en-GB" sz="1100" b="0" i="0" u="none" strike="noStrike" kern="1200" cap="none" spc="0" baseline="0">
              <a:solidFill>
                <a:srgbClr val="2A2A2A"/>
              </a:solidFill>
              <a:uFillTx/>
              <a:latin typeface="Calibri"/>
            </a:endParaRPr>
          </a:p>
          <a:p>
            <a:pPr marL="244894" marR="0" lvl="0" indent="-244894" algn="l" defTabSz="914400" rtl="0" fontAlgn="auto" hangingPunct="1">
              <a:lnSpc>
                <a:spcPct val="100000"/>
              </a:lnSpc>
              <a:spcBef>
                <a:spcPts val="0"/>
              </a:spcBef>
              <a:spcAft>
                <a:spcPts val="0"/>
              </a:spcAft>
              <a:buClr>
                <a:srgbClr val="EB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Automatic calibration for optimal accuracy at various tool temperatures</a:t>
            </a:r>
          </a:p>
          <a:p>
            <a:pPr marL="244894" marR="0" lvl="0" indent="-244894"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a:solidFill>
                <a:srgbClr val="2A2A2A"/>
              </a:solidFill>
              <a:uFillTx/>
              <a:latin typeface="Calibri"/>
            </a:endParaRPr>
          </a:p>
          <a:p>
            <a:pPr marL="0" marR="0" lvl="0" indent="0" algn="l" defTabSz="914400" rtl="0" fontAlgn="auto" hangingPunct="1">
              <a:lnSpc>
                <a:spcPct val="100000"/>
              </a:lnSpc>
              <a:spcBef>
                <a:spcPts val="0"/>
              </a:spcBef>
              <a:spcAft>
                <a:spcPts val="0"/>
              </a:spcAft>
              <a:buClr>
                <a:srgbClr val="EB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     The user can also manually capture the readout for all tools. (can be automatically correlated with Welltrack deviation listing in ACQ).</a:t>
            </a:r>
          </a:p>
        </p:txBody>
      </p:sp>
      <p:cxnSp>
        <p:nvCxnSpPr>
          <p:cNvPr id="26" name="Straight Arrow Connector 132"/>
          <p:cNvCxnSpPr/>
          <p:nvPr/>
        </p:nvCxnSpPr>
        <p:spPr>
          <a:xfrm flipV="1">
            <a:off x="2913717" y="4509116"/>
            <a:ext cx="591498" cy="462915"/>
          </a:xfrm>
          <a:prstGeom prst="straightConnector1">
            <a:avLst/>
          </a:prstGeom>
          <a:noFill/>
          <a:ln w="9528">
            <a:solidFill>
              <a:srgbClr val="FFFFFF"/>
            </a:solidFill>
            <a:prstDash val="solid"/>
            <a:tailEnd type="arrow"/>
          </a:ln>
        </p:spPr>
      </p:cxnSp>
      <p:pic>
        <p:nvPicPr>
          <p:cNvPr id="27" name="Picture 133" descr="screen1 edit.png"/>
          <p:cNvPicPr>
            <a:picLocks noChangeAspect="1"/>
          </p:cNvPicPr>
          <p:nvPr/>
        </p:nvPicPr>
        <p:blipFill>
          <a:blip r:embed="rId7"/>
          <a:srcRect l="36398" t="27589" r="36684" b="29626"/>
          <a:stretch>
            <a:fillRect/>
          </a:stretch>
        </p:blipFill>
        <p:spPr>
          <a:xfrm>
            <a:off x="5343515" y="702981"/>
            <a:ext cx="2417408" cy="2160242"/>
          </a:xfrm>
          <a:prstGeom prst="rect">
            <a:avLst/>
          </a:prstGeom>
          <a:noFill/>
          <a:ln>
            <a:noFill/>
          </a:ln>
        </p:spPr>
      </p:pic>
      <p:sp>
        <p:nvSpPr>
          <p:cNvPr id="28" name="Rectangle 134"/>
          <p:cNvSpPr/>
          <p:nvPr/>
        </p:nvSpPr>
        <p:spPr>
          <a:xfrm>
            <a:off x="302959" y="1680237"/>
            <a:ext cx="3895316" cy="593537"/>
          </a:xfrm>
          <a:prstGeom prst="rect">
            <a:avLst/>
          </a:prstGeom>
          <a:noFill/>
          <a:ln>
            <a:noFill/>
            <a:prstDash val="solid"/>
          </a:ln>
        </p:spPr>
        <p:txBody>
          <a:bodyPr vert="horz" wrap="square" lIns="65279" tIns="32634" rIns="65279" bIns="32634" anchor="t" anchorCtr="0" compatLnSpc="1">
            <a:spAutoFit/>
          </a:bodyPr>
          <a:lstStyle/>
          <a:p>
            <a:pPr marL="244894" marR="0" lvl="0" indent="-244894" algn="l" defTabSz="914400" rtl="0" fontAlgn="auto" hangingPunct="1">
              <a:lnSpc>
                <a:spcPct val="100000"/>
              </a:lnSpc>
              <a:spcBef>
                <a:spcPts val="0"/>
              </a:spcBef>
              <a:spcAft>
                <a:spcPts val="0"/>
              </a:spcAft>
              <a:buClr>
                <a:srgbClr val="EB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The high side indicator can be monitored in real time during well deployment to allow field engineer to QC tool vector fidelity and receiver-receiver roll move out. </a:t>
            </a:r>
            <a:endParaRPr lang="en-GB" sz="1800" b="0" i="0" u="none" strike="noStrike" kern="1200" cap="none" spc="0" baseline="0">
              <a:solidFill>
                <a:srgbClr val="2A2A2A"/>
              </a:solidFill>
              <a:uFillTx/>
              <a:latin typeface="Calibri"/>
            </a:endParaRPr>
          </a:p>
        </p:txBody>
      </p:sp>
      <p:pic>
        <p:nvPicPr>
          <p:cNvPr id="29" name="Picture 3"/>
          <p:cNvPicPr>
            <a:picLocks noChangeAspect="1"/>
          </p:cNvPicPr>
          <p:nvPr/>
        </p:nvPicPr>
        <p:blipFill>
          <a:blip r:embed="rId8"/>
          <a:srcRect t="2946" r="20884" b="3415"/>
          <a:stretch>
            <a:fillRect/>
          </a:stretch>
        </p:blipFill>
        <p:spPr>
          <a:xfrm>
            <a:off x="4534573" y="3254221"/>
            <a:ext cx="4255041" cy="3055101"/>
          </a:xfrm>
          <a:prstGeom prst="rect">
            <a:avLst/>
          </a:prstGeom>
          <a:noFill/>
          <a:ln>
            <a:noFill/>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grpSp>
        <p:nvGrpSpPr>
          <p:cNvPr id="2" name="Groupe 32"/>
          <p:cNvGrpSpPr/>
          <p:nvPr/>
        </p:nvGrpSpPr>
        <p:grpSpPr>
          <a:xfrm>
            <a:off x="-10104" y="179268"/>
            <a:ext cx="9387367" cy="6730111"/>
            <a:chOff x="-10104" y="179268"/>
            <a:chExt cx="9387367" cy="6730111"/>
          </a:xfrm>
        </p:grpSpPr>
        <p:pic>
          <p:nvPicPr>
            <p:cNvPr id="3" name="Picture 2"/>
            <p:cNvPicPr>
              <a:picLocks noChangeAspect="1"/>
            </p:cNvPicPr>
            <p:nvPr/>
          </p:nvPicPr>
          <p:blipFill>
            <a:blip r:embed="rId3"/>
            <a:srcRect l="20032" t="6032" r="3406" b="10313"/>
            <a:stretch>
              <a:fillRect/>
            </a:stretch>
          </p:blipFill>
          <p:spPr>
            <a:xfrm>
              <a:off x="3634831" y="754416"/>
              <a:ext cx="5514819" cy="4225451"/>
            </a:xfrm>
            <a:prstGeom prst="rect">
              <a:avLst/>
            </a:prstGeom>
            <a:noFill/>
            <a:ln>
              <a:noFill/>
            </a:ln>
          </p:spPr>
        </p:pic>
        <p:pic>
          <p:nvPicPr>
            <p:cNvPr id="4" name="Picture 1"/>
            <p:cNvPicPr>
              <a:picLocks noChangeAspect="1"/>
            </p:cNvPicPr>
            <p:nvPr/>
          </p:nvPicPr>
          <p:blipFill>
            <a:blip r:embed="rId4"/>
            <a:stretch>
              <a:fillRect/>
            </a:stretch>
          </p:blipFill>
          <p:spPr>
            <a:xfrm rot="14334510">
              <a:off x="4756481" y="4607044"/>
              <a:ext cx="2605226" cy="1301447"/>
            </a:xfrm>
            <a:prstGeom prst="rect">
              <a:avLst/>
            </a:prstGeom>
            <a:noFill/>
            <a:ln>
              <a:noFill/>
            </a:ln>
          </p:spPr>
        </p:pic>
        <p:sp>
          <p:nvSpPr>
            <p:cNvPr id="5" name="Rectangle 3"/>
            <p:cNvSpPr/>
            <p:nvPr/>
          </p:nvSpPr>
          <p:spPr>
            <a:xfrm>
              <a:off x="-5650" y="801398"/>
              <a:ext cx="2863983" cy="221495"/>
            </a:xfrm>
            <a:prstGeom prst="rect">
              <a:avLst/>
            </a:prstGeom>
            <a:solidFill>
              <a:srgbClr val="E9A23A"/>
            </a:solidFill>
            <a:ln>
              <a:no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6" name="TextBox 8"/>
            <p:cNvSpPr txBox="1"/>
            <p:nvPr/>
          </p:nvSpPr>
          <p:spPr>
            <a:xfrm>
              <a:off x="233135" y="791239"/>
              <a:ext cx="2625196"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AS227 Quad Pack Tap Orientation</a:t>
              </a:r>
            </a:p>
          </p:txBody>
        </p:sp>
        <p:sp>
          <p:nvSpPr>
            <p:cNvPr id="7" name="TextBox 7"/>
            <p:cNvSpPr txBox="1"/>
            <p:nvPr/>
          </p:nvSpPr>
          <p:spPr>
            <a:xfrm>
              <a:off x="302959" y="1937403"/>
              <a:ext cx="2091900" cy="34288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355F"/>
                  </a:solidFill>
                  <a:uFillTx/>
                  <a:latin typeface="Calibri"/>
                </a:rPr>
                <a:t>Main Features</a:t>
              </a:r>
            </a:p>
          </p:txBody>
        </p:sp>
        <p:cxnSp>
          <p:nvCxnSpPr>
            <p:cNvPr id="8" name="Straight Connector 11"/>
            <p:cNvCxnSpPr/>
            <p:nvPr/>
          </p:nvCxnSpPr>
          <p:spPr>
            <a:xfrm>
              <a:off x="410026" y="6566489"/>
              <a:ext cx="8585329" cy="0"/>
            </a:xfrm>
            <a:prstGeom prst="straightConnector1">
              <a:avLst/>
            </a:prstGeom>
            <a:noFill/>
            <a:ln w="9528">
              <a:solidFill>
                <a:srgbClr val="00355F"/>
              </a:solidFill>
              <a:prstDash val="solid"/>
            </a:ln>
          </p:spPr>
        </p:cxnSp>
        <p:sp>
          <p:nvSpPr>
            <p:cNvPr id="9" name="Text Box 1"/>
            <p:cNvSpPr txBox="1"/>
            <p:nvPr/>
          </p:nvSpPr>
          <p:spPr>
            <a:xfrm>
              <a:off x="4263399" y="179268"/>
              <a:ext cx="5113864" cy="184635"/>
            </a:xfrm>
            <a:prstGeom prst="rect">
              <a:avLst/>
            </a:prstGeom>
            <a:noFill/>
            <a:ln>
              <a:noFill/>
            </a:ln>
          </p:spPr>
          <p:txBody>
            <a:bodyPr vert="horz" wrap="square" lIns="65251" tIns="32625" rIns="65251" bIns="32625" anchor="t" anchorCtr="1" compatLnSpc="1"/>
            <a:lstStyle/>
            <a:p>
              <a:pPr marL="0" marR="0" lvl="0" indent="0" algn="ctr"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all" spc="0" baseline="0">
                  <a:solidFill>
                    <a:srgbClr val="00335A"/>
                  </a:solidFill>
                  <a:uFillTx/>
                  <a:latin typeface="Calibri"/>
                  <a:ea typeface="MS Mincho"/>
                  <a:cs typeface="HelveticaNeueLTPro-Lt"/>
                </a:rPr>
                <a:t>leaders in BOREHOLE seismic Technology</a:t>
              </a:r>
              <a:endParaRPr lang="en-GB" sz="1400" b="1" i="0" u="none" strike="noStrike" kern="1200" cap="none" spc="0" baseline="0">
                <a:solidFill>
                  <a:srgbClr val="000000"/>
                </a:solidFill>
                <a:uFillTx/>
                <a:latin typeface="Calibri"/>
                <a:ea typeface="MS Mincho"/>
                <a:cs typeface="MinionPro-Regular"/>
              </a:endParaRPr>
            </a:p>
          </p:txBody>
        </p:sp>
        <p:sp>
          <p:nvSpPr>
            <p:cNvPr id="10" name="Rounded Rectangle 12"/>
            <p:cNvSpPr/>
            <p:nvPr/>
          </p:nvSpPr>
          <p:spPr>
            <a:xfrm>
              <a:off x="2858332" y="363894"/>
              <a:ext cx="1080116" cy="10801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76196">
              <a:solidFill>
                <a:srgbClr val="E9A23A"/>
              </a:solid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1" name="Picture 2" descr="\\ASLUKDATA\ASL-Folders\Customer Relationship\ASL Graphics and Logos\2014 New ASL Graphics and Logos\ASL Brand and Logo Imagery\ASL Logo Short Pulse.png"/>
            <p:cNvPicPr>
              <a:picLocks noChangeAspect="1"/>
            </p:cNvPicPr>
            <p:nvPr/>
          </p:nvPicPr>
          <p:blipFill>
            <a:blip r:embed="rId5"/>
            <a:srcRect/>
            <a:stretch>
              <a:fillRect/>
            </a:stretch>
          </p:blipFill>
          <p:spPr>
            <a:xfrm>
              <a:off x="185019" y="212607"/>
              <a:ext cx="1892177" cy="541809"/>
            </a:xfrm>
            <a:prstGeom prst="rect">
              <a:avLst/>
            </a:prstGeom>
            <a:noFill/>
            <a:ln>
              <a:noFill/>
            </a:ln>
          </p:spPr>
        </p:pic>
        <p:pic>
          <p:nvPicPr>
            <p:cNvPr id="12" name="Picture 16" descr="\\ASLUKDATA\ASL-Folders\Customer Relationship\ASL Graphics and Logos\ISO_9000-BSI-LOGO.jpg"/>
            <p:cNvPicPr>
              <a:picLocks noChangeAspect="1"/>
            </p:cNvPicPr>
            <p:nvPr/>
          </p:nvPicPr>
          <p:blipFill>
            <a:blip r:embed="rId6"/>
            <a:srcRect/>
            <a:stretch>
              <a:fillRect/>
            </a:stretch>
          </p:blipFill>
          <p:spPr>
            <a:xfrm>
              <a:off x="56235" y="6427692"/>
              <a:ext cx="353790" cy="395971"/>
            </a:xfrm>
            <a:prstGeom prst="rect">
              <a:avLst/>
            </a:prstGeom>
            <a:noFill/>
            <a:ln>
              <a:noFill/>
            </a:ln>
          </p:spPr>
        </p:pic>
        <p:pic>
          <p:nvPicPr>
            <p:cNvPr id="13" name="Picture 5" descr="\\ASLUKDATA\ASL-Folders\Customer Relationship\ASL Graphics and Logos\2014 New ASL Graphics and Logos\Product Icons\GeoChain.png"/>
            <p:cNvPicPr>
              <a:picLocks noChangeAspect="1"/>
            </p:cNvPicPr>
            <p:nvPr/>
          </p:nvPicPr>
          <p:blipFill>
            <a:blip r:embed="rId7"/>
            <a:srcRect/>
            <a:stretch>
              <a:fillRect/>
            </a:stretch>
          </p:blipFill>
          <p:spPr>
            <a:xfrm>
              <a:off x="3002084" y="507647"/>
              <a:ext cx="792620" cy="792620"/>
            </a:xfrm>
            <a:prstGeom prst="rect">
              <a:avLst/>
            </a:prstGeom>
            <a:noFill/>
            <a:ln>
              <a:noFill/>
            </a:ln>
          </p:spPr>
        </p:pic>
        <p:sp>
          <p:nvSpPr>
            <p:cNvPr id="14" name="TextBox 36"/>
            <p:cNvSpPr txBox="1"/>
            <p:nvPr/>
          </p:nvSpPr>
          <p:spPr>
            <a:xfrm>
              <a:off x="4870569" y="4132127"/>
              <a:ext cx="398193" cy="34288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355F"/>
                  </a:solidFill>
                  <a:uFillTx/>
                  <a:latin typeface="Calibri"/>
                </a:rPr>
                <a:t>VZ </a:t>
              </a:r>
            </a:p>
          </p:txBody>
        </p:sp>
        <p:sp>
          <p:nvSpPr>
            <p:cNvPr id="15" name="TextBox 37"/>
            <p:cNvSpPr txBox="1"/>
            <p:nvPr/>
          </p:nvSpPr>
          <p:spPr>
            <a:xfrm>
              <a:off x="199064" y="2554851"/>
              <a:ext cx="3705322" cy="1050773"/>
            </a:xfrm>
            <a:prstGeom prst="rect">
              <a:avLst/>
            </a:prstGeom>
            <a:noFill/>
            <a:ln>
              <a:noFill/>
            </a:ln>
          </p:spPr>
          <p:txBody>
            <a:bodyPr vert="horz" wrap="square" lIns="65251" tIns="32625" rIns="65251" bIns="32625" anchor="t" anchorCtr="0" compatLnSpc="1">
              <a:spAutoFit/>
            </a:bodyPr>
            <a:lstStyle/>
            <a:p>
              <a:pPr marL="122346" marR="0" lvl="0" indent="-122346" algn="l" defTabSz="914400" rtl="0" fontAlgn="auto" hangingPunct="1">
                <a:lnSpc>
                  <a:spcPct val="100000"/>
                </a:lnSpc>
                <a:spcBef>
                  <a:spcPts val="0"/>
                </a:spcBef>
                <a:spcAft>
                  <a:spcPts val="0"/>
                </a:spcAft>
                <a:buClr>
                  <a:srgbClr val="E9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Ideal for </a:t>
              </a:r>
              <a:r>
                <a:rPr lang="en-GB" sz="1100" b="1" i="0" u="none" strike="noStrike" kern="1200" cap="none" spc="0" baseline="0">
                  <a:solidFill>
                    <a:srgbClr val="00355F"/>
                  </a:solidFill>
                  <a:uFillTx/>
                  <a:latin typeface="Calibri"/>
                </a:rPr>
                <a:t>VSP</a:t>
              </a:r>
              <a:r>
                <a:rPr lang="en-GB" sz="1100" b="0" i="0" u="none" strike="noStrike" kern="1200" cap="none" spc="0" baseline="0">
                  <a:solidFill>
                    <a:srgbClr val="2A2A2A"/>
                  </a:solidFill>
                  <a:uFillTx/>
                  <a:latin typeface="Calibri"/>
                </a:rPr>
                <a:t> &amp; </a:t>
              </a:r>
              <a:r>
                <a:rPr lang="en-GB" sz="1100" b="1" i="0" u="none" strike="noStrike" kern="1200" cap="none" spc="0" baseline="0">
                  <a:solidFill>
                    <a:srgbClr val="00355F"/>
                  </a:solidFill>
                  <a:uFillTx/>
                  <a:latin typeface="Calibri"/>
                </a:rPr>
                <a:t>Microseismic</a:t>
              </a:r>
              <a:r>
                <a:rPr lang="en-GB" sz="1100" b="0" i="0" u="none" strike="noStrike" kern="1200" cap="none" spc="0" baseline="0">
                  <a:solidFill>
                    <a:srgbClr val="2A2A2A"/>
                  </a:solidFill>
                  <a:uFillTx/>
                  <a:latin typeface="Calibri"/>
                </a:rPr>
                <a:t> surveys.</a:t>
              </a:r>
            </a:p>
            <a:p>
              <a:pPr marL="122346" marR="0" lvl="0" indent="-122346" algn="l" defTabSz="914400" rtl="0" fontAlgn="auto" hangingPunct="1">
                <a:lnSpc>
                  <a:spcPct val="100000"/>
                </a:lnSpc>
                <a:spcBef>
                  <a:spcPts val="0"/>
                </a:spcBef>
                <a:spcAft>
                  <a:spcPts val="0"/>
                </a:spcAft>
                <a:buClr>
                  <a:srgbClr val="E9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Four geophones per axis.</a:t>
              </a:r>
            </a:p>
            <a:p>
              <a:pPr marL="122346" marR="0" lvl="0" indent="-122346" algn="l" defTabSz="914400" rtl="0" fontAlgn="auto" hangingPunct="1">
                <a:lnSpc>
                  <a:spcPct val="100000"/>
                </a:lnSpc>
                <a:spcBef>
                  <a:spcPts val="0"/>
                </a:spcBef>
                <a:spcAft>
                  <a:spcPts val="0"/>
                </a:spcAft>
                <a:buClr>
                  <a:srgbClr val="E9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Fits standard and high pressure ASR’s.</a:t>
              </a:r>
            </a:p>
            <a:p>
              <a:pPr marL="122346" marR="0" lvl="0" indent="-122346" algn="l" defTabSz="914400" rtl="0" fontAlgn="auto" hangingPunct="1">
                <a:lnSpc>
                  <a:spcPct val="100000"/>
                </a:lnSpc>
                <a:spcBef>
                  <a:spcPts val="0"/>
                </a:spcBef>
                <a:spcAft>
                  <a:spcPts val="0"/>
                </a:spcAft>
                <a:buClr>
                  <a:srgbClr val="E9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Greater signal to noise ratio.</a:t>
              </a:r>
            </a:p>
            <a:p>
              <a:pPr marL="122346" marR="0" lvl="0" indent="-122346" algn="l" defTabSz="914400" rtl="0" fontAlgn="auto" hangingPunct="1">
                <a:lnSpc>
                  <a:spcPct val="100000"/>
                </a:lnSpc>
                <a:spcBef>
                  <a:spcPts val="0"/>
                </a:spcBef>
                <a:spcAft>
                  <a:spcPts val="0"/>
                </a:spcAft>
                <a:buClr>
                  <a:srgbClr val="E9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Modular for quick and easy customisation.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900" b="0" i="0" u="none" strike="noStrike" kern="1200" cap="none" spc="0" baseline="0">
                <a:solidFill>
                  <a:srgbClr val="2A2A2A"/>
                </a:solidFill>
                <a:uFillTx/>
                <a:latin typeface="Calibri"/>
              </a:endParaRPr>
            </a:p>
          </p:txBody>
        </p:sp>
        <p:sp>
          <p:nvSpPr>
            <p:cNvPr id="16" name="TextBox 38"/>
            <p:cNvSpPr txBox="1"/>
            <p:nvPr/>
          </p:nvSpPr>
          <p:spPr>
            <a:xfrm>
              <a:off x="3697615" y="6556494"/>
              <a:ext cx="5452046" cy="296720"/>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500" b="0" i="0" u="none" strike="noStrike" kern="1200" cap="none" spc="0" baseline="0" dirty="0">
                  <a:solidFill>
                    <a:srgbClr val="00355F"/>
                  </a:solidFill>
                  <a:uFillTx/>
                  <a:latin typeface="Calibri"/>
                </a:rPr>
                <a:t>www.avalonsciences.com/downhole-equipment/geochain</a:t>
              </a:r>
            </a:p>
          </p:txBody>
        </p:sp>
        <p:sp>
          <p:nvSpPr>
            <p:cNvPr id="17" name="TextBox 39"/>
            <p:cNvSpPr txBox="1"/>
            <p:nvPr/>
          </p:nvSpPr>
          <p:spPr>
            <a:xfrm>
              <a:off x="616951" y="6566498"/>
              <a:ext cx="4114745" cy="34288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355F"/>
                  </a:solidFill>
                  <a:uFillTx/>
                  <a:latin typeface="Calibri"/>
                </a:rPr>
                <a:t>sales@avalonsciences.com</a:t>
              </a:r>
            </a:p>
          </p:txBody>
        </p:sp>
        <p:sp>
          <p:nvSpPr>
            <p:cNvPr id="18" name="TextBox 40"/>
            <p:cNvSpPr txBox="1"/>
            <p:nvPr/>
          </p:nvSpPr>
          <p:spPr>
            <a:xfrm>
              <a:off x="-10094" y="5739222"/>
              <a:ext cx="2625196"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PRODUCT NAME TITLE</a:t>
              </a:r>
            </a:p>
          </p:txBody>
        </p:sp>
        <p:sp>
          <p:nvSpPr>
            <p:cNvPr id="19" name="Rounded Rectangle 41"/>
            <p:cNvSpPr/>
            <p:nvPr/>
          </p:nvSpPr>
          <p:spPr>
            <a:xfrm>
              <a:off x="1640250" y="5348133"/>
              <a:ext cx="2880314" cy="10801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76196">
              <a:solidFill>
                <a:srgbClr val="E9A23A"/>
              </a:solid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0" name="Rectangle 42"/>
            <p:cNvSpPr/>
            <p:nvPr/>
          </p:nvSpPr>
          <p:spPr>
            <a:xfrm>
              <a:off x="-10104" y="5777444"/>
              <a:ext cx="1650345" cy="221495"/>
            </a:xfrm>
            <a:prstGeom prst="rect">
              <a:avLst/>
            </a:prstGeom>
            <a:solidFill>
              <a:srgbClr val="E9A23A"/>
            </a:solidFill>
            <a:ln>
              <a:no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1" name="TextBox 43"/>
            <p:cNvSpPr txBox="1"/>
            <p:nvPr/>
          </p:nvSpPr>
          <p:spPr>
            <a:xfrm>
              <a:off x="302959" y="5767285"/>
              <a:ext cx="1337291"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COMPATABLE WITH</a:t>
              </a:r>
            </a:p>
          </p:txBody>
        </p:sp>
        <p:sp>
          <p:nvSpPr>
            <p:cNvPr id="22" name="TextBox 33"/>
            <p:cNvSpPr txBox="1"/>
            <p:nvPr/>
          </p:nvSpPr>
          <p:spPr>
            <a:xfrm>
              <a:off x="3697614" y="5695779"/>
              <a:ext cx="771515" cy="573758"/>
            </a:xfrm>
            <a:prstGeom prst="rect">
              <a:avLst/>
            </a:prstGeom>
            <a:noFill/>
            <a:ln>
              <a:noFill/>
            </a:ln>
          </p:spPr>
          <p:txBody>
            <a:bodyPr vert="horz" wrap="square" lIns="65251" tIns="32625" rIns="65251" bIns="32625"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E9A23A"/>
                  </a:solidFill>
                  <a:uFillTx/>
                  <a:latin typeface="Calibri"/>
                </a:rPr>
                <a:t>Geochain Digital and Analogue</a:t>
              </a:r>
            </a:p>
          </p:txBody>
        </p:sp>
        <p:sp>
          <p:nvSpPr>
            <p:cNvPr id="23" name="TextBox 53"/>
            <p:cNvSpPr txBox="1"/>
            <p:nvPr/>
          </p:nvSpPr>
          <p:spPr>
            <a:xfrm>
              <a:off x="2547061" y="5728304"/>
              <a:ext cx="288868" cy="342881"/>
            </a:xfrm>
            <a:prstGeom prst="rect">
              <a:avLst/>
            </a:prstGeom>
            <a:noFill/>
            <a:ln>
              <a:noFill/>
            </a:ln>
          </p:spPr>
          <p:txBody>
            <a:bodyPr vert="horz" wrap="non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E9A23A"/>
                  </a:solidFill>
                  <a:uFillTx/>
                  <a:latin typeface="Calibri"/>
                </a:rPr>
                <a:t>&amp;</a:t>
              </a:r>
            </a:p>
          </p:txBody>
        </p:sp>
        <p:pic>
          <p:nvPicPr>
            <p:cNvPr id="24" name="Picture 2"/>
            <p:cNvPicPr>
              <a:picLocks noChangeAspect="1"/>
            </p:cNvPicPr>
            <p:nvPr/>
          </p:nvPicPr>
          <p:blipFill>
            <a:blip r:embed="rId8"/>
            <a:stretch>
              <a:fillRect/>
            </a:stretch>
          </p:blipFill>
          <p:spPr>
            <a:xfrm>
              <a:off x="201168" y="4291580"/>
              <a:ext cx="3602736" cy="859536"/>
            </a:xfrm>
            <a:prstGeom prst="rect">
              <a:avLst/>
            </a:prstGeom>
            <a:noFill/>
            <a:ln>
              <a:noFill/>
            </a:ln>
          </p:spPr>
        </p:pic>
        <p:sp>
          <p:nvSpPr>
            <p:cNvPr id="25" name="TextBox 58"/>
            <p:cNvSpPr txBox="1"/>
            <p:nvPr/>
          </p:nvSpPr>
          <p:spPr>
            <a:xfrm>
              <a:off x="1666612" y="6206041"/>
              <a:ext cx="1053763" cy="219821"/>
            </a:xfrm>
            <a:prstGeom prst="rect">
              <a:avLst/>
            </a:prstGeom>
            <a:noFill/>
            <a:ln>
              <a:noFill/>
            </a:ln>
          </p:spPr>
          <p:txBody>
            <a:bodyPr vert="horz" wrap="square" lIns="65251" tIns="32625" rIns="65251" bIns="32625"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E9A23A"/>
                  </a:solidFill>
                  <a:uFillTx/>
                  <a:latin typeface="Calibri"/>
                </a:rPr>
                <a:t>Geochain</a:t>
              </a:r>
            </a:p>
          </p:txBody>
        </p:sp>
        <p:sp>
          <p:nvSpPr>
            <p:cNvPr id="26" name="TextBox 59"/>
            <p:cNvSpPr txBox="1"/>
            <p:nvPr/>
          </p:nvSpPr>
          <p:spPr>
            <a:xfrm>
              <a:off x="2463201" y="6206041"/>
              <a:ext cx="1543031" cy="219821"/>
            </a:xfrm>
            <a:prstGeom prst="rect">
              <a:avLst/>
            </a:prstGeom>
            <a:noFill/>
            <a:ln>
              <a:noFill/>
            </a:ln>
          </p:spPr>
          <p:txBody>
            <a:bodyPr vert="horz" wrap="square" lIns="65251" tIns="32625" rIns="65251" bIns="32625"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E9A23A"/>
                  </a:solidFill>
                  <a:uFillTx/>
                  <a:latin typeface="Calibri"/>
                </a:rPr>
                <a:t>Geochain EHP</a:t>
              </a:r>
            </a:p>
          </p:txBody>
        </p:sp>
        <p:pic>
          <p:nvPicPr>
            <p:cNvPr id="27" name="Picture 2" descr="\\ASLUKDATA\ASL-Folders\Customer Relationship\ASL Graphics and Logos\2014 New ASL Graphics and Logos\Product Icons\GeoChain.png"/>
            <p:cNvPicPr>
              <a:picLocks noChangeAspect="1"/>
            </p:cNvPicPr>
            <p:nvPr/>
          </p:nvPicPr>
          <p:blipFill>
            <a:blip r:embed="rId7"/>
            <a:srcRect/>
            <a:stretch>
              <a:fillRect/>
            </a:stretch>
          </p:blipFill>
          <p:spPr>
            <a:xfrm>
              <a:off x="1743111" y="5434937"/>
              <a:ext cx="792620" cy="792620"/>
            </a:xfrm>
            <a:prstGeom prst="rect">
              <a:avLst/>
            </a:prstGeom>
            <a:noFill/>
            <a:ln>
              <a:noFill/>
            </a:ln>
          </p:spPr>
        </p:pic>
        <p:pic>
          <p:nvPicPr>
            <p:cNvPr id="28" name="Picture 4" descr="\\ASLUKDATA\ASL-Folders\Customer Relationship\ASL Graphics and Logos\2014 New ASL Graphics and Logos\Product Icons\GeoChain_EHP.png"/>
            <p:cNvPicPr>
              <a:picLocks noChangeAspect="1"/>
            </p:cNvPicPr>
            <p:nvPr/>
          </p:nvPicPr>
          <p:blipFill>
            <a:blip r:embed="rId9"/>
            <a:srcRect/>
            <a:stretch>
              <a:fillRect/>
            </a:stretch>
          </p:blipFill>
          <p:spPr>
            <a:xfrm>
              <a:off x="2771802" y="5434937"/>
              <a:ext cx="792620" cy="792620"/>
            </a:xfrm>
            <a:prstGeom prst="rect">
              <a:avLst/>
            </a:prstGeom>
            <a:noFill/>
            <a:ln>
              <a:noFill/>
            </a:ln>
          </p:spPr>
        </p:pic>
        <p:sp>
          <p:nvSpPr>
            <p:cNvPr id="29" name="TextBox 29"/>
            <p:cNvSpPr txBox="1"/>
            <p:nvPr/>
          </p:nvSpPr>
          <p:spPr>
            <a:xfrm>
              <a:off x="6279358" y="4551883"/>
              <a:ext cx="410208" cy="34288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a:solidFill>
                    <a:srgbClr val="00355F"/>
                  </a:solidFill>
                  <a:uFillTx/>
                  <a:latin typeface="Calibri"/>
                </a:rPr>
                <a:t>HX</a:t>
              </a:r>
            </a:p>
          </p:txBody>
        </p:sp>
        <p:sp>
          <p:nvSpPr>
            <p:cNvPr id="30" name="TextBox 30"/>
            <p:cNvSpPr txBox="1"/>
            <p:nvPr/>
          </p:nvSpPr>
          <p:spPr>
            <a:xfrm>
              <a:off x="4504736" y="5009046"/>
              <a:ext cx="497067" cy="34288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355F"/>
                  </a:solidFill>
                  <a:uFillTx/>
                  <a:latin typeface="Calibri"/>
                </a:rPr>
                <a:t>HY</a:t>
              </a:r>
            </a:p>
          </p:txBody>
        </p:sp>
        <p:cxnSp>
          <p:nvCxnSpPr>
            <p:cNvPr id="31" name="Straight Arrow Connector 4"/>
            <p:cNvCxnSpPr/>
            <p:nvPr/>
          </p:nvCxnSpPr>
          <p:spPr>
            <a:xfrm flipH="1" flipV="1">
              <a:off x="5262514" y="4375829"/>
              <a:ext cx="241349" cy="316606"/>
            </a:xfrm>
            <a:prstGeom prst="straightConnector1">
              <a:avLst/>
            </a:prstGeom>
            <a:noFill/>
            <a:ln w="25402">
              <a:solidFill>
                <a:srgbClr val="4F81BD"/>
              </a:solidFill>
              <a:prstDash val="solid"/>
              <a:tailEnd type="arrow"/>
            </a:ln>
            <a:effectLst>
              <a:outerShdw dist="19997" dir="5400000" algn="tl">
                <a:srgbClr val="000000">
                  <a:alpha val="38000"/>
                </a:srgbClr>
              </a:outerShdw>
            </a:effectLst>
          </p:spPr>
        </p:cxnSp>
        <p:cxnSp>
          <p:nvCxnSpPr>
            <p:cNvPr id="32" name="Straight Arrow Connector 34"/>
            <p:cNvCxnSpPr/>
            <p:nvPr/>
          </p:nvCxnSpPr>
          <p:spPr>
            <a:xfrm>
              <a:off x="4870569" y="5193773"/>
              <a:ext cx="837792" cy="128720"/>
            </a:xfrm>
            <a:prstGeom prst="straightConnector1">
              <a:avLst/>
            </a:prstGeom>
            <a:noFill/>
            <a:ln w="25402">
              <a:solidFill>
                <a:srgbClr val="4F81BD"/>
              </a:solidFill>
              <a:prstDash val="solid"/>
              <a:tailEnd type="arrow"/>
            </a:ln>
            <a:effectLst>
              <a:outerShdw dist="19997" dir="5400000" algn="tl">
                <a:srgbClr val="000000">
                  <a:alpha val="38000"/>
                </a:srgbClr>
              </a:outerShdw>
            </a:effectLst>
          </p:spPr>
        </p:cxnSp>
        <p:cxnSp>
          <p:nvCxnSpPr>
            <p:cNvPr id="33" name="Straight Arrow Connector 44"/>
            <p:cNvCxnSpPr/>
            <p:nvPr/>
          </p:nvCxnSpPr>
          <p:spPr>
            <a:xfrm flipH="1">
              <a:off x="6166466" y="4824310"/>
              <a:ext cx="225775" cy="369463"/>
            </a:xfrm>
            <a:prstGeom prst="straightConnector1">
              <a:avLst/>
            </a:prstGeom>
            <a:noFill/>
            <a:ln w="25402">
              <a:solidFill>
                <a:srgbClr val="4F81BD"/>
              </a:solidFill>
              <a:prstDash val="solid"/>
              <a:tailEnd type="arrow"/>
            </a:ln>
            <a:effectLst>
              <a:outerShdw dist="19997" dir="5400000" algn="tl">
                <a:srgbClr val="000000">
                  <a:alpha val="38000"/>
                </a:srgbClr>
              </a:outerShdw>
            </a:effectLst>
          </p:spPr>
        </p:cxnSp>
      </p:grpSp>
      <p:sp>
        <p:nvSpPr>
          <p:cNvPr id="35" name="TextBox 29"/>
          <p:cNvSpPr txBox="1"/>
          <p:nvPr/>
        </p:nvSpPr>
        <p:spPr>
          <a:xfrm>
            <a:off x="6847412" y="5322493"/>
            <a:ext cx="1357225" cy="342886"/>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dirty="0" smtClean="0">
                <a:solidFill>
                  <a:srgbClr val="00355F"/>
                </a:solidFill>
                <a:uFillTx/>
                <a:latin typeface="Calibri"/>
              </a:rPr>
              <a:t>Downhole</a:t>
            </a:r>
            <a:endParaRPr lang="en-GB" sz="1800" b="1" i="0" u="none" strike="noStrike" kern="1200" cap="none" spc="0" baseline="0" dirty="0">
              <a:solidFill>
                <a:srgbClr val="00355F"/>
              </a:solidFill>
              <a:uFillTx/>
              <a:latin typeface="Calibri"/>
            </a:endParaRPr>
          </a:p>
        </p:txBody>
      </p:sp>
      <p:cxnSp>
        <p:nvCxnSpPr>
          <p:cNvPr id="36" name="Straight Arrow Connector 44"/>
          <p:cNvCxnSpPr/>
          <p:nvPr/>
        </p:nvCxnSpPr>
        <p:spPr>
          <a:xfrm>
            <a:off x="7237662" y="5671133"/>
            <a:ext cx="430682" cy="400052"/>
          </a:xfrm>
          <a:prstGeom prst="straightConnector1">
            <a:avLst/>
          </a:prstGeom>
          <a:noFill/>
          <a:ln w="25402">
            <a:solidFill>
              <a:srgbClr val="4F81BD"/>
            </a:solidFill>
            <a:prstDash val="solid"/>
            <a:tailEnd type="arrow"/>
          </a:ln>
          <a:effectLst>
            <a:outerShdw dist="19997" dir="5400000" algn="tl">
              <a:srgbClr val="000000">
                <a:alpha val="38000"/>
              </a:srgbClr>
            </a:outerShdw>
          </a:effectLst>
        </p:spPr>
      </p:cxn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grpSp>
        <p:nvGrpSpPr>
          <p:cNvPr id="2" name="Groupe 24"/>
          <p:cNvGrpSpPr/>
          <p:nvPr/>
        </p:nvGrpSpPr>
        <p:grpSpPr>
          <a:xfrm>
            <a:off x="-10104" y="179268"/>
            <a:ext cx="9387367" cy="6678731"/>
            <a:chOff x="-10104" y="179268"/>
            <a:chExt cx="9387367" cy="6678731"/>
          </a:xfrm>
        </p:grpSpPr>
        <p:pic>
          <p:nvPicPr>
            <p:cNvPr id="3" name="Picture 2" descr="\\ASLUKDATA\ASL-Folders\Customer Relationship\ASL Graphics and Logos\2014 New ASL Graphics and Logos\Product Icons\GeoChain.png"/>
            <p:cNvPicPr>
              <a:picLocks noChangeAspect="1"/>
            </p:cNvPicPr>
            <p:nvPr/>
          </p:nvPicPr>
          <p:blipFill>
            <a:blip r:embed="rId3"/>
            <a:srcRect/>
            <a:stretch>
              <a:fillRect/>
            </a:stretch>
          </p:blipFill>
          <p:spPr>
            <a:xfrm>
              <a:off x="1763164" y="5445224"/>
              <a:ext cx="792620" cy="792620"/>
            </a:xfrm>
            <a:prstGeom prst="rect">
              <a:avLst/>
            </a:prstGeom>
            <a:noFill/>
            <a:ln>
              <a:noFill/>
            </a:ln>
          </p:spPr>
        </p:pic>
        <p:sp>
          <p:nvSpPr>
            <p:cNvPr id="4" name="Rectangle 3"/>
            <p:cNvSpPr/>
            <p:nvPr/>
          </p:nvSpPr>
          <p:spPr>
            <a:xfrm>
              <a:off x="-5650" y="801398"/>
              <a:ext cx="2863983" cy="221495"/>
            </a:xfrm>
            <a:prstGeom prst="rect">
              <a:avLst/>
            </a:prstGeom>
            <a:solidFill>
              <a:srgbClr val="E9A23A"/>
            </a:solidFill>
            <a:ln>
              <a:no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5" name="TextBox 8"/>
            <p:cNvSpPr txBox="1"/>
            <p:nvPr/>
          </p:nvSpPr>
          <p:spPr>
            <a:xfrm>
              <a:off x="233135" y="791239"/>
              <a:ext cx="2625196"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HSI – HIGH SIDE INDICATOR (X-SERIES)</a:t>
              </a:r>
            </a:p>
          </p:txBody>
        </p:sp>
        <p:sp>
          <p:nvSpPr>
            <p:cNvPr id="6" name="TextBox 7"/>
            <p:cNvSpPr txBox="1"/>
            <p:nvPr/>
          </p:nvSpPr>
          <p:spPr>
            <a:xfrm>
              <a:off x="324996" y="1213902"/>
              <a:ext cx="2533336" cy="34288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355F"/>
                  </a:solidFill>
                  <a:uFillTx/>
                  <a:latin typeface="Calibri"/>
                </a:rPr>
                <a:t>HSI 3-C Field Processing</a:t>
              </a:r>
            </a:p>
          </p:txBody>
        </p:sp>
        <p:cxnSp>
          <p:nvCxnSpPr>
            <p:cNvPr id="7" name="Straight Connector 11"/>
            <p:cNvCxnSpPr/>
            <p:nvPr/>
          </p:nvCxnSpPr>
          <p:spPr>
            <a:xfrm>
              <a:off x="405819" y="6617924"/>
              <a:ext cx="8585329" cy="0"/>
            </a:xfrm>
            <a:prstGeom prst="straightConnector1">
              <a:avLst/>
            </a:prstGeom>
            <a:noFill/>
            <a:ln w="9528">
              <a:solidFill>
                <a:srgbClr val="00355F"/>
              </a:solidFill>
              <a:prstDash val="solid"/>
            </a:ln>
          </p:spPr>
        </p:cxnSp>
        <p:sp>
          <p:nvSpPr>
            <p:cNvPr id="8" name="Text Box 1"/>
            <p:cNvSpPr txBox="1"/>
            <p:nvPr/>
          </p:nvSpPr>
          <p:spPr>
            <a:xfrm>
              <a:off x="4263399" y="179268"/>
              <a:ext cx="5113864" cy="184635"/>
            </a:xfrm>
            <a:prstGeom prst="rect">
              <a:avLst/>
            </a:prstGeom>
            <a:noFill/>
            <a:ln>
              <a:noFill/>
            </a:ln>
          </p:spPr>
          <p:txBody>
            <a:bodyPr vert="horz" wrap="square" lIns="65251" tIns="32625" rIns="65251" bIns="32625" anchor="t" anchorCtr="1" compatLnSpc="1"/>
            <a:lstStyle/>
            <a:p>
              <a:pPr marL="0" marR="0" lvl="0" indent="0" algn="ctr"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all" spc="0" baseline="0">
                  <a:solidFill>
                    <a:srgbClr val="00335A"/>
                  </a:solidFill>
                  <a:uFillTx/>
                  <a:latin typeface="Calibri"/>
                  <a:ea typeface="MS Mincho"/>
                  <a:cs typeface="HelveticaNeueLTPro-Lt"/>
                </a:rPr>
                <a:t>leaders in BOREHOLE seismic Technology</a:t>
              </a:r>
              <a:endParaRPr lang="en-GB" sz="1400" b="1" i="0" u="none" strike="noStrike" kern="1200" cap="none" spc="0" baseline="0">
                <a:solidFill>
                  <a:srgbClr val="000000"/>
                </a:solidFill>
                <a:uFillTx/>
                <a:latin typeface="Calibri"/>
                <a:ea typeface="MS Mincho"/>
                <a:cs typeface="MinionPro-Regular"/>
              </a:endParaRPr>
            </a:p>
          </p:txBody>
        </p:sp>
        <p:sp>
          <p:nvSpPr>
            <p:cNvPr id="9" name="Rounded Rectangle 12"/>
            <p:cNvSpPr/>
            <p:nvPr/>
          </p:nvSpPr>
          <p:spPr>
            <a:xfrm>
              <a:off x="2858332" y="363894"/>
              <a:ext cx="1844363" cy="108011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noFill/>
            <a:ln w="76196">
              <a:solidFill>
                <a:srgbClr val="E9A23A"/>
              </a:solid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pic>
          <p:nvPicPr>
            <p:cNvPr id="10" name="Picture 2" descr="\\ASLUKDATA\ASL-Folders\Customer Relationship\ASL Graphics and Logos\2014 New ASL Graphics and Logos\ASL Brand and Logo Imagery\ASL Logo Short Pulse.png"/>
            <p:cNvPicPr>
              <a:picLocks noChangeAspect="1"/>
            </p:cNvPicPr>
            <p:nvPr/>
          </p:nvPicPr>
          <p:blipFill>
            <a:blip r:embed="rId4"/>
            <a:srcRect/>
            <a:stretch>
              <a:fillRect/>
            </a:stretch>
          </p:blipFill>
          <p:spPr>
            <a:xfrm>
              <a:off x="185019" y="212607"/>
              <a:ext cx="1892177" cy="541809"/>
            </a:xfrm>
            <a:prstGeom prst="rect">
              <a:avLst/>
            </a:prstGeom>
            <a:noFill/>
            <a:ln>
              <a:noFill/>
            </a:ln>
          </p:spPr>
        </p:pic>
        <p:pic>
          <p:nvPicPr>
            <p:cNvPr id="11" name="Picture 16" descr="\\ASLUKDATA\ASL-Folders\Customer Relationship\ASL Graphics and Logos\ISO_9000-BSI-LOGO.jpg"/>
            <p:cNvPicPr>
              <a:picLocks noChangeAspect="1"/>
            </p:cNvPicPr>
            <p:nvPr/>
          </p:nvPicPr>
          <p:blipFill>
            <a:blip r:embed="rId5"/>
            <a:srcRect/>
            <a:stretch>
              <a:fillRect/>
            </a:stretch>
          </p:blipFill>
          <p:spPr>
            <a:xfrm>
              <a:off x="56235" y="6427692"/>
              <a:ext cx="353790" cy="395971"/>
            </a:xfrm>
            <a:prstGeom prst="rect">
              <a:avLst/>
            </a:prstGeom>
            <a:noFill/>
            <a:ln>
              <a:noFill/>
            </a:ln>
          </p:spPr>
        </p:pic>
        <p:pic>
          <p:nvPicPr>
            <p:cNvPr id="12" name="Picture 5" descr="\\ASLUKDATA\ASL-Folders\Customer Relationship\ASL Graphics and Logos\2014 New ASL Graphics and Logos\Product Icons\GeoChain.png"/>
            <p:cNvPicPr>
              <a:picLocks noChangeAspect="1"/>
            </p:cNvPicPr>
            <p:nvPr/>
          </p:nvPicPr>
          <p:blipFill>
            <a:blip r:embed="rId3"/>
            <a:srcRect/>
            <a:stretch>
              <a:fillRect/>
            </a:stretch>
          </p:blipFill>
          <p:spPr>
            <a:xfrm>
              <a:off x="2956438" y="507647"/>
              <a:ext cx="792620" cy="792620"/>
            </a:xfrm>
            <a:prstGeom prst="rect">
              <a:avLst/>
            </a:prstGeom>
            <a:noFill/>
            <a:ln>
              <a:noFill/>
            </a:ln>
          </p:spPr>
        </p:pic>
        <p:sp>
          <p:nvSpPr>
            <p:cNvPr id="13" name="TextBox 38"/>
            <p:cNvSpPr txBox="1"/>
            <p:nvPr/>
          </p:nvSpPr>
          <p:spPr>
            <a:xfrm>
              <a:off x="5029254" y="6616232"/>
              <a:ext cx="4114745" cy="241767"/>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355F"/>
                  </a:solidFill>
                  <a:uFillTx/>
                  <a:latin typeface="Calibri"/>
                </a:rPr>
                <a:t>www.avalonsciences.com/downhole-equipment/geochain</a:t>
              </a:r>
            </a:p>
          </p:txBody>
        </p:sp>
        <p:sp>
          <p:nvSpPr>
            <p:cNvPr id="14" name="TextBox 39"/>
            <p:cNvSpPr txBox="1"/>
            <p:nvPr/>
          </p:nvSpPr>
          <p:spPr>
            <a:xfrm>
              <a:off x="2051721" y="6616232"/>
              <a:ext cx="4114745" cy="241767"/>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1200" cap="none" spc="0" baseline="0">
                  <a:solidFill>
                    <a:srgbClr val="00355F"/>
                  </a:solidFill>
                  <a:uFillTx/>
                  <a:latin typeface="Calibri"/>
                </a:rPr>
                <a:t>sales@avalonsciences.com</a:t>
              </a:r>
            </a:p>
          </p:txBody>
        </p:sp>
        <p:sp>
          <p:nvSpPr>
            <p:cNvPr id="15" name="TextBox 40"/>
            <p:cNvSpPr txBox="1"/>
            <p:nvPr/>
          </p:nvSpPr>
          <p:spPr>
            <a:xfrm>
              <a:off x="-10094" y="5764304"/>
              <a:ext cx="2625196"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PRODUCT NAME TITLE</a:t>
              </a:r>
            </a:p>
          </p:txBody>
        </p:sp>
        <p:sp>
          <p:nvSpPr>
            <p:cNvPr id="16" name="Rectangle 42"/>
            <p:cNvSpPr/>
            <p:nvPr/>
          </p:nvSpPr>
          <p:spPr>
            <a:xfrm>
              <a:off x="-10104" y="5802526"/>
              <a:ext cx="1650345" cy="221495"/>
            </a:xfrm>
            <a:prstGeom prst="rect">
              <a:avLst/>
            </a:prstGeom>
            <a:solidFill>
              <a:srgbClr val="E9A23A"/>
            </a:solidFill>
            <a:ln>
              <a:noFill/>
              <a:prstDash val="solid"/>
            </a:ln>
          </p:spPr>
          <p:txBody>
            <a:bodyPr vert="horz" wrap="square" lIns="65251" tIns="32625" rIns="65251" bIns="32625"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17" name="TextBox 43"/>
            <p:cNvSpPr txBox="1"/>
            <p:nvPr/>
          </p:nvSpPr>
          <p:spPr>
            <a:xfrm>
              <a:off x="302959" y="5792367"/>
              <a:ext cx="1337291"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COMPATABLE WITH</a:t>
              </a:r>
            </a:p>
          </p:txBody>
        </p:sp>
        <p:sp>
          <p:nvSpPr>
            <p:cNvPr id="18" name="TextBox 58"/>
            <p:cNvSpPr txBox="1"/>
            <p:nvPr/>
          </p:nvSpPr>
          <p:spPr>
            <a:xfrm>
              <a:off x="1666612" y="6231123"/>
              <a:ext cx="1053763" cy="219821"/>
            </a:xfrm>
            <a:prstGeom prst="rect">
              <a:avLst/>
            </a:prstGeom>
            <a:noFill/>
            <a:ln>
              <a:noFill/>
            </a:ln>
          </p:spPr>
          <p:txBody>
            <a:bodyPr vert="horz" wrap="square" lIns="65251" tIns="32625" rIns="65251" bIns="32625"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1" i="0" u="none" strike="noStrike" kern="1200" cap="none" spc="0" baseline="0">
                  <a:solidFill>
                    <a:srgbClr val="E9A23A"/>
                  </a:solidFill>
                  <a:uFillTx/>
                  <a:latin typeface="Calibri"/>
                </a:rPr>
                <a:t>Geochain Digital</a:t>
              </a:r>
            </a:p>
          </p:txBody>
        </p:sp>
        <p:pic>
          <p:nvPicPr>
            <p:cNvPr id="19" name="Picture 4" descr="\\ASLUKDATA\ASL-Folders\Customer Relationship\ASL Graphics and Logos\2014 New ASL Graphics and Logos\Product Icons\GeoChain_EHP.png"/>
            <p:cNvPicPr>
              <a:picLocks noChangeAspect="1"/>
            </p:cNvPicPr>
            <p:nvPr/>
          </p:nvPicPr>
          <p:blipFill>
            <a:blip r:embed="rId6"/>
            <a:srcRect/>
            <a:stretch>
              <a:fillRect/>
            </a:stretch>
          </p:blipFill>
          <p:spPr>
            <a:xfrm>
              <a:off x="3749049" y="483507"/>
              <a:ext cx="792620" cy="792620"/>
            </a:xfrm>
            <a:prstGeom prst="rect">
              <a:avLst/>
            </a:prstGeom>
            <a:noFill/>
            <a:ln>
              <a:noFill/>
            </a:ln>
          </p:spPr>
        </p:pic>
        <p:sp>
          <p:nvSpPr>
            <p:cNvPr id="20" name="Rectangle 1"/>
            <p:cNvSpPr/>
            <p:nvPr/>
          </p:nvSpPr>
          <p:spPr>
            <a:xfrm>
              <a:off x="5388906" y="567549"/>
              <a:ext cx="3034619" cy="373733"/>
            </a:xfrm>
            <a:prstGeom prst="rect">
              <a:avLst/>
            </a:prstGeom>
            <a:noFill/>
            <a:ln>
              <a:noFill/>
              <a:prstDash val="solid"/>
            </a:ln>
          </p:spPr>
          <p:txBody>
            <a:bodyPr vert="horz" wrap="square" lIns="65306" tIns="32653" rIns="65306" bIns="32653"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1" u="none" strike="noStrike" kern="1200" cap="none" spc="0" baseline="0">
                  <a:solidFill>
                    <a:srgbClr val="000000"/>
                  </a:solidFill>
                  <a:uFillTx/>
                  <a:latin typeface="Calibri"/>
                </a:rPr>
                <a:t>Below – Correlated raw common depth 3C stack plot in true amplitude, as recorded (no rotation applied). </a:t>
              </a:r>
              <a:endParaRPr lang="en-US" sz="1000" b="0" i="1" u="none" strike="noStrike" kern="1200" cap="none" spc="0" baseline="0">
                <a:solidFill>
                  <a:srgbClr val="000000"/>
                </a:solidFill>
                <a:uFillTx/>
                <a:latin typeface="Calibri"/>
              </a:endParaRPr>
            </a:p>
          </p:txBody>
        </p:sp>
        <p:pic>
          <p:nvPicPr>
            <p:cNvPr id="21" name="Picture 2"/>
            <p:cNvPicPr>
              <a:picLocks noChangeAspect="1"/>
            </p:cNvPicPr>
            <p:nvPr/>
          </p:nvPicPr>
          <p:blipFill>
            <a:blip r:embed="rId7"/>
            <a:srcRect r="3492"/>
            <a:stretch>
              <a:fillRect/>
            </a:stretch>
          </p:blipFill>
          <p:spPr>
            <a:xfrm>
              <a:off x="287459" y="2331628"/>
              <a:ext cx="4290529" cy="3149879"/>
            </a:xfrm>
            <a:prstGeom prst="rect">
              <a:avLst/>
            </a:prstGeom>
            <a:noFill/>
            <a:ln>
              <a:noFill/>
            </a:ln>
          </p:spPr>
        </p:pic>
        <p:sp>
          <p:nvSpPr>
            <p:cNvPr id="22" name="Rectangle 26"/>
            <p:cNvSpPr/>
            <p:nvPr/>
          </p:nvSpPr>
          <p:spPr>
            <a:xfrm>
              <a:off x="302959" y="1525932"/>
              <a:ext cx="4526206" cy="769412"/>
            </a:xfrm>
            <a:prstGeom prst="rect">
              <a:avLst/>
            </a:prstGeom>
            <a:noFill/>
            <a:ln>
              <a:noFill/>
              <a:prstDash val="solid"/>
            </a:ln>
          </p:spPr>
          <p:txBody>
            <a:bodyPr vert="horz" wrap="square" lIns="65279" tIns="32634" rIns="65279" bIns="32634" anchor="t" anchorCtr="0" compatLnSpc="1">
              <a:spAutoFit/>
            </a:bodyPr>
            <a:lstStyle/>
            <a:p>
              <a:pPr marL="244894" marR="0" lvl="0" indent="-244894" algn="l" defTabSz="914400" rtl="0" fontAlgn="auto" hangingPunct="1">
                <a:lnSpc>
                  <a:spcPct val="100000"/>
                </a:lnSpc>
                <a:spcBef>
                  <a:spcPts val="0"/>
                </a:spcBef>
                <a:spcAft>
                  <a:spcPts val="0"/>
                </a:spcAft>
                <a:buClr>
                  <a:srgbClr val="EBA23A"/>
                </a:buClr>
                <a:buSzPct val="100000"/>
                <a:buFont typeface="Arial" pitchFamily="34"/>
                <a:buChar char="•"/>
                <a:tabLst/>
                <a:defRPr sz="1800" b="0" i="0" u="none" strike="noStrike" kern="0" cap="none" spc="0" baseline="0">
                  <a:solidFill>
                    <a:srgbClr val="000000"/>
                  </a:solidFill>
                  <a:uFillTx/>
                </a:defRPr>
              </a:pPr>
              <a:r>
                <a:rPr lang="en-GB" sz="1100" b="0" i="0" u="none" strike="noStrike" kern="1200" cap="none" spc="0" baseline="0">
                  <a:solidFill>
                    <a:srgbClr val="2A2A2A"/>
                  </a:solidFill>
                  <a:uFillTx/>
                  <a:latin typeface="Calibri"/>
                </a:rPr>
                <a:t>The First rotation is that of the HSI roll or relative bearing (RB) angle, which is described in the plane orthogonal to the tool axis.  RB is measured clockwise looking down from the vertical plane (borehole “high side” towards the direction of the arm opening Fig (a).</a:t>
              </a:r>
              <a:endParaRPr lang="en-GB" sz="1800" b="0" i="0" u="none" strike="noStrike" kern="1200" cap="none" spc="0" baseline="0">
                <a:solidFill>
                  <a:srgbClr val="2A2A2A"/>
                </a:solidFill>
                <a:uFillTx/>
                <a:latin typeface="Calibri"/>
              </a:endParaRPr>
            </a:p>
          </p:txBody>
        </p:sp>
        <p:sp>
          <p:nvSpPr>
            <p:cNvPr id="23" name="Rectangle 28"/>
            <p:cNvSpPr/>
            <p:nvPr/>
          </p:nvSpPr>
          <p:spPr>
            <a:xfrm>
              <a:off x="2615101" y="6160660"/>
              <a:ext cx="6376056" cy="527608"/>
            </a:xfrm>
            <a:prstGeom prst="rect">
              <a:avLst/>
            </a:prstGeom>
            <a:noFill/>
            <a:ln>
              <a:noFill/>
              <a:prstDash val="solid"/>
            </a:ln>
          </p:spPr>
          <p:txBody>
            <a:bodyPr vert="horz" wrap="square" lIns="65306" tIns="32653" rIns="65306" bIns="32653"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1" u="none" strike="noStrike" kern="1200" cap="none" spc="0" baseline="0">
                  <a:solidFill>
                    <a:srgbClr val="000000"/>
                  </a:solidFill>
                  <a:uFillTx/>
                  <a:latin typeface="Calibri"/>
                </a:rPr>
                <a:t>Above – Correlated common depth 3C stack plot in true amplitude, in geographic  system, after three rotations.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1" u="none" strike="noStrike" kern="1200" cap="none" spc="0" baseline="0">
                  <a:solidFill>
                    <a:srgbClr val="000000"/>
                  </a:solidFill>
                  <a:uFillTx/>
                  <a:latin typeface="Calibri"/>
                </a:rPr>
                <a:t>The first rotation of  the X,Y raw components with the highly erratic recorded HSI roll angle,</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1" u="none" strike="noStrike" kern="1200" cap="none" spc="0" baseline="0">
                  <a:solidFill>
                    <a:srgbClr val="000000"/>
                  </a:solidFill>
                  <a:uFillTx/>
                  <a:latin typeface="Calibri"/>
                </a:rPr>
                <a:t> </a:t>
              </a:r>
              <a:r>
                <a:rPr lang="en-GB" sz="1000" b="0" i="1" u="none" strike="noStrike" kern="0" cap="none" spc="0" baseline="0">
                  <a:solidFill>
                    <a:srgbClr val="000000"/>
                  </a:solidFill>
                  <a:uFillTx/>
                  <a:latin typeface="Calibri"/>
                </a:rPr>
                <a:t>produces</a:t>
              </a:r>
              <a:r>
                <a:rPr lang="en-GB" sz="1000" b="0" i="1" u="none" strike="noStrike" kern="1200" cap="none" spc="0" baseline="0">
                  <a:solidFill>
                    <a:srgbClr val="000000"/>
                  </a:solidFill>
                  <a:uFillTx/>
                  <a:latin typeface="Calibri"/>
                </a:rPr>
                <a:t> a great coherency between adjacent depth levels. </a:t>
              </a:r>
              <a:endParaRPr lang="en-US" sz="1000" b="0" i="1" u="none" strike="noStrike" kern="1200" cap="none" spc="0" baseline="0">
                <a:solidFill>
                  <a:srgbClr val="000000"/>
                </a:solidFill>
                <a:uFillTx/>
                <a:latin typeface="Calibri"/>
              </a:endParaRPr>
            </a:p>
          </p:txBody>
        </p:sp>
        <p:pic>
          <p:nvPicPr>
            <p:cNvPr id="24" name="Picture 29"/>
            <p:cNvPicPr>
              <a:picLocks noChangeAspect="1"/>
            </p:cNvPicPr>
            <p:nvPr/>
          </p:nvPicPr>
          <p:blipFill>
            <a:blip r:embed="rId8"/>
            <a:srcRect b="4616"/>
            <a:stretch>
              <a:fillRect/>
            </a:stretch>
          </p:blipFill>
          <p:spPr>
            <a:xfrm>
              <a:off x="4741456" y="908721"/>
              <a:ext cx="4055382" cy="2576742"/>
            </a:xfrm>
            <a:prstGeom prst="rect">
              <a:avLst/>
            </a:prstGeom>
            <a:noFill/>
            <a:ln>
              <a:noFill/>
            </a:ln>
          </p:spPr>
        </p:pic>
        <p:pic>
          <p:nvPicPr>
            <p:cNvPr id="25" name="Picture 30"/>
            <p:cNvPicPr>
              <a:picLocks noChangeAspect="1"/>
            </p:cNvPicPr>
            <p:nvPr/>
          </p:nvPicPr>
          <p:blipFill>
            <a:blip r:embed="rId9"/>
            <a:srcRect/>
            <a:stretch>
              <a:fillRect/>
            </a:stretch>
          </p:blipFill>
          <p:spPr>
            <a:xfrm>
              <a:off x="4721038" y="3481998"/>
              <a:ext cx="4096201" cy="2739121"/>
            </a:xfrm>
            <a:prstGeom prst="rect">
              <a:avLst/>
            </a:prstGeom>
            <a:noFill/>
            <a:ln>
              <a:noFill/>
            </a:ln>
          </p:spPr>
        </p:pic>
      </p:gr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pic>
        <p:nvPicPr>
          <p:cNvPr id="2" name="Picture 3"/>
          <p:cNvPicPr>
            <a:picLocks noChangeAspect="1"/>
          </p:cNvPicPr>
          <p:nvPr/>
        </p:nvPicPr>
        <p:blipFill>
          <a:blip r:embed="rId3"/>
          <a:srcRect/>
          <a:stretch>
            <a:fillRect/>
          </a:stretch>
        </p:blipFill>
        <p:spPr>
          <a:xfrm>
            <a:off x="5629303" y="979706"/>
            <a:ext cx="3427200" cy="4473458"/>
          </a:xfrm>
          <a:prstGeom prst="rect">
            <a:avLst/>
          </a:prstGeom>
          <a:noFill/>
          <a:ln>
            <a:noFill/>
          </a:ln>
        </p:spPr>
      </p:pic>
      <p:grpSp>
        <p:nvGrpSpPr>
          <p:cNvPr id="3" name="Groupe 24"/>
          <p:cNvGrpSpPr/>
          <p:nvPr/>
        </p:nvGrpSpPr>
        <p:grpSpPr>
          <a:xfrm>
            <a:off x="185019" y="179268"/>
            <a:ext cx="9192244" cy="6572262"/>
            <a:chOff x="185019" y="179268"/>
            <a:chExt cx="9192244" cy="6572262"/>
          </a:xfrm>
        </p:grpSpPr>
        <p:sp>
          <p:nvSpPr>
            <p:cNvPr id="4" name="TextBox 7"/>
            <p:cNvSpPr txBox="1"/>
            <p:nvPr/>
          </p:nvSpPr>
          <p:spPr>
            <a:xfrm>
              <a:off x="410026" y="871020"/>
              <a:ext cx="2533336" cy="34288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1" i="0" u="none" strike="noStrike" kern="1200" cap="none" spc="0" baseline="0">
                  <a:solidFill>
                    <a:srgbClr val="00355F"/>
                  </a:solidFill>
                  <a:uFillTx/>
                  <a:latin typeface="Calibri"/>
                </a:rPr>
                <a:t>RAW DATA EXAMPLE</a:t>
              </a:r>
            </a:p>
          </p:txBody>
        </p:sp>
        <p:sp>
          <p:nvSpPr>
            <p:cNvPr id="5" name="Text Box 1"/>
            <p:cNvSpPr txBox="1"/>
            <p:nvPr/>
          </p:nvSpPr>
          <p:spPr>
            <a:xfrm>
              <a:off x="4263399" y="179268"/>
              <a:ext cx="5113864" cy="184635"/>
            </a:xfrm>
            <a:prstGeom prst="rect">
              <a:avLst/>
            </a:prstGeom>
            <a:noFill/>
            <a:ln>
              <a:noFill/>
            </a:ln>
          </p:spPr>
          <p:txBody>
            <a:bodyPr vert="horz" wrap="square" lIns="65251" tIns="32625" rIns="65251" bIns="32625" anchor="t" anchorCtr="1" compatLnSpc="1"/>
            <a:lstStyle/>
            <a:p>
              <a:pPr marL="0" marR="0" lvl="0" indent="0" algn="ctr" defTabSz="914400" rtl="0" fontAlgn="auto" hangingPunct="1">
                <a:lnSpc>
                  <a:spcPct val="12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all" spc="0" baseline="0">
                  <a:solidFill>
                    <a:srgbClr val="00335A"/>
                  </a:solidFill>
                  <a:uFillTx/>
                  <a:latin typeface="Calibri"/>
                  <a:ea typeface="MS Mincho"/>
                  <a:cs typeface="HelveticaNeueLTPro-Lt"/>
                </a:rPr>
                <a:t>leaders in BOREHOLE seismic Technology</a:t>
              </a:r>
              <a:endParaRPr lang="en-GB" sz="1400" b="1" i="0" u="none" strike="noStrike" kern="1200" cap="none" spc="0" baseline="0">
                <a:solidFill>
                  <a:srgbClr val="000000"/>
                </a:solidFill>
                <a:uFillTx/>
                <a:latin typeface="Calibri"/>
                <a:ea typeface="MS Mincho"/>
                <a:cs typeface="MinionPro-Regular"/>
              </a:endParaRPr>
            </a:p>
          </p:txBody>
        </p:sp>
        <p:pic>
          <p:nvPicPr>
            <p:cNvPr id="6" name="Picture 2" descr="\\ASLUKDATA\ASL-Folders\Customer Relationship\ASL Graphics and Logos\2014 New ASL Graphics and Logos\ASL Brand and Logo Imagery\ASL Logo Short Pulse.png"/>
            <p:cNvPicPr>
              <a:picLocks noChangeAspect="1"/>
            </p:cNvPicPr>
            <p:nvPr/>
          </p:nvPicPr>
          <p:blipFill>
            <a:blip r:embed="rId4"/>
            <a:srcRect/>
            <a:stretch>
              <a:fillRect/>
            </a:stretch>
          </p:blipFill>
          <p:spPr>
            <a:xfrm>
              <a:off x="185019" y="212607"/>
              <a:ext cx="1892177" cy="541809"/>
            </a:xfrm>
            <a:prstGeom prst="rect">
              <a:avLst/>
            </a:prstGeom>
            <a:noFill/>
            <a:ln>
              <a:noFill/>
            </a:ln>
          </p:spPr>
        </p:pic>
        <p:sp>
          <p:nvSpPr>
            <p:cNvPr id="7" name="TextBox 43"/>
            <p:cNvSpPr txBox="1"/>
            <p:nvPr/>
          </p:nvSpPr>
          <p:spPr>
            <a:xfrm>
              <a:off x="302959" y="5792367"/>
              <a:ext cx="1337291" cy="235201"/>
            </a:xfrm>
            <a:prstGeom prst="rect">
              <a:avLst/>
            </a:prstGeom>
            <a:noFill/>
            <a:ln>
              <a:noFill/>
            </a:ln>
          </p:spPr>
          <p:txBody>
            <a:bodyPr vert="horz" wrap="square" lIns="65251" tIns="32625" rIns="65251" bIns="32625"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FFFFFF"/>
                  </a:solidFill>
                  <a:uFillTx/>
                  <a:latin typeface="Calibri"/>
                </a:rPr>
                <a:t>COMPATABLE WITH</a:t>
              </a:r>
            </a:p>
          </p:txBody>
        </p:sp>
        <p:sp>
          <p:nvSpPr>
            <p:cNvPr id="8" name="Rectangle 1"/>
            <p:cNvSpPr/>
            <p:nvPr/>
          </p:nvSpPr>
          <p:spPr>
            <a:xfrm>
              <a:off x="6033631" y="572487"/>
              <a:ext cx="3034619" cy="373733"/>
            </a:xfrm>
            <a:prstGeom prst="rect">
              <a:avLst/>
            </a:prstGeom>
            <a:noFill/>
            <a:ln>
              <a:noFill/>
              <a:prstDash val="solid"/>
            </a:ln>
          </p:spPr>
          <p:txBody>
            <a:bodyPr vert="horz" wrap="square" lIns="65306" tIns="32653" rIns="65306" bIns="32653"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000" b="0" i="1" u="none" strike="noStrike" kern="1200" cap="none" spc="0" baseline="0">
                  <a:solidFill>
                    <a:srgbClr val="000000"/>
                  </a:solidFill>
                  <a:uFillTx/>
                  <a:latin typeface="Calibri"/>
                </a:rPr>
                <a:t>Below – Correlated raw common depth 3C stack plot in true amplitude, as recorded (no rotation applied). </a:t>
              </a:r>
              <a:endParaRPr lang="en-US" sz="1000" b="0" i="1" u="none" strike="noStrike" kern="1200" cap="none" spc="0" baseline="0">
                <a:solidFill>
                  <a:srgbClr val="000000"/>
                </a:solidFill>
                <a:uFillTx/>
                <a:latin typeface="Calibri"/>
              </a:endParaRPr>
            </a:p>
          </p:txBody>
        </p:sp>
        <p:sp>
          <p:nvSpPr>
            <p:cNvPr id="9" name="Rectangle 26"/>
            <p:cNvSpPr/>
            <p:nvPr/>
          </p:nvSpPr>
          <p:spPr>
            <a:xfrm>
              <a:off x="283572" y="1268757"/>
              <a:ext cx="4648467" cy="5482773"/>
            </a:xfrm>
            <a:prstGeom prst="rect">
              <a:avLst/>
            </a:prstGeom>
            <a:noFill/>
            <a:ln>
              <a:noFill/>
              <a:prstDash val="solid"/>
            </a:ln>
          </p:spPr>
          <p:txBody>
            <a:bodyPr vert="horz" wrap="square" lIns="65279" tIns="32634" rIns="65279" bIns="32634" anchor="t" anchorCtr="0" compatLnSpc="1">
              <a:spAutoFit/>
            </a:bodyPr>
            <a:lstStyle/>
            <a:p>
              <a:pPr marL="244894" marR="0" lvl="0" indent="-244894" algn="l" defTabSz="914400" rtl="0" fontAlgn="auto" hangingPunct="1">
                <a:lnSpc>
                  <a:spcPct val="100000"/>
                </a:lnSpc>
                <a:spcBef>
                  <a:spcPts val="0"/>
                </a:spcBef>
                <a:spcAft>
                  <a:spcPts val="0"/>
                </a:spcAft>
                <a:buClr>
                  <a:srgbClr val="EBA23A"/>
                </a:buClr>
                <a:buSzPct val="100000"/>
                <a:buFont typeface="Arial" pitchFamily="34"/>
                <a:buChar char="•"/>
                <a:tabLst/>
                <a:defRPr sz="1800" b="0" i="0" u="none" strike="noStrike" kern="0" cap="none" spc="0" baseline="0">
                  <a:solidFill>
                    <a:srgbClr val="000000"/>
                  </a:solidFill>
                  <a:uFillTx/>
                </a:defRPr>
              </a:pPr>
              <a:r>
                <a:rPr lang="en-GB" sz="1100" b="0" i="0" u="none" strike="noStrike" kern="0" cap="none" spc="0" baseline="0" dirty="0">
                  <a:solidFill>
                    <a:srgbClr val="2A2A2A"/>
                  </a:solidFill>
                  <a:uFillTx/>
                  <a:latin typeface="Calibri"/>
                </a:rPr>
                <a:t>There are two methods in ACQ software for capturing tool roll and inclination.  </a:t>
              </a:r>
            </a:p>
            <a:p>
              <a:pPr marL="244894" marR="0" lvl="0" indent="-244894" algn="l" defTabSz="914400" rtl="0" fontAlgn="auto" hangingPunct="1">
                <a:lnSpc>
                  <a:spcPct val="100000"/>
                </a:lnSpc>
                <a:spcBef>
                  <a:spcPts val="0"/>
                </a:spcBef>
                <a:spcAft>
                  <a:spcPts val="0"/>
                </a:spcAft>
                <a:buClr>
                  <a:srgbClr val="EBA23A"/>
                </a:buClr>
                <a:buSzPct val="100000"/>
                <a:buFont typeface="Arial" pitchFamily="34"/>
                <a:buChar char="•"/>
                <a:tabLst/>
                <a:defRPr sz="1800" b="0" i="0" u="none" strike="noStrike" kern="0" cap="none" spc="0" baseline="0">
                  <a:solidFill>
                    <a:srgbClr val="000000"/>
                  </a:solidFill>
                  <a:uFillTx/>
                </a:defRPr>
              </a:pPr>
              <a:endParaRPr lang="en-GB" sz="1100" b="0" i="0" u="none" strike="noStrike" kern="0" cap="none" spc="0" baseline="0" dirty="0">
                <a:solidFill>
                  <a:srgbClr val="2A2A2A"/>
                </a:solidFill>
                <a:uFillTx/>
                <a:latin typeface="Calibri"/>
              </a:endParaRPr>
            </a:p>
            <a:p>
              <a:pPr marL="228600" marR="0" lvl="0" indent="-228600" algn="l" defTabSz="914400" rtl="0" fontAlgn="auto" hangingPunct="1">
                <a:lnSpc>
                  <a:spcPct val="100000"/>
                </a:lnSpc>
                <a:spcBef>
                  <a:spcPts val="0"/>
                </a:spcBef>
                <a:spcAft>
                  <a:spcPts val="0"/>
                </a:spcAft>
                <a:buClr>
                  <a:srgbClr val="EBA23A"/>
                </a:buClr>
                <a:buSzPct val="100000"/>
                <a:buAutoNum type="arabicPeriod"/>
                <a:tabLst/>
                <a:defRPr sz="1800" b="0" i="0" u="none" strike="noStrike" kern="0" cap="none" spc="0" baseline="0">
                  <a:solidFill>
                    <a:srgbClr val="000000"/>
                  </a:solidFill>
                  <a:uFillTx/>
                </a:defRPr>
              </a:pPr>
              <a:r>
                <a:rPr lang="en-GB" sz="1100" b="1" i="0" u="none" strike="noStrike" kern="0" cap="none" spc="0" baseline="0" dirty="0">
                  <a:solidFill>
                    <a:srgbClr val="2A2A2A"/>
                  </a:solidFill>
                  <a:uFillTx/>
                  <a:latin typeface="Calibri"/>
                </a:rPr>
                <a:t>HSI MIRF Header when Recording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2A2A2A"/>
                  </a:solidFill>
                  <a:uFillTx/>
                  <a:latin typeface="Calibri"/>
                </a:rPr>
                <a:t>Every time a record is taken, the HSI Roll and HSI INC values are saved to the </a:t>
              </a:r>
              <a:r>
                <a:rPr lang="en-GB" sz="1100" b="1" i="0" u="none" strike="noStrike" kern="0" cap="none" spc="0" baseline="0" dirty="0">
                  <a:solidFill>
                    <a:srgbClr val="00355F"/>
                  </a:solidFill>
                  <a:uFillTx/>
                  <a:latin typeface="Calibri"/>
                </a:rPr>
                <a:t>MIRF-6 </a:t>
              </a:r>
              <a:r>
                <a:rPr lang="en-GB" sz="1100" b="0" i="0" u="none" strike="noStrike" kern="0" cap="none" spc="0" baseline="0" dirty="0">
                  <a:solidFill>
                    <a:srgbClr val="2A2A2A"/>
                  </a:solidFill>
                  <a:uFillTx/>
                  <a:latin typeface="Calibri"/>
                </a:rPr>
                <a:t>(and subsequent MIRF release) headers.  Please see MIRF-6 specification for header location (</a:t>
              </a:r>
              <a:r>
                <a:rPr lang="en-GB" sz="1100" b="0" i="0" u="none" strike="noStrike" kern="0" cap="none" spc="0" baseline="0" dirty="0">
                  <a:solidFill>
                    <a:srgbClr val="2A2A2A"/>
                  </a:solidFill>
                  <a:uFillTx/>
                  <a:latin typeface="Calibri"/>
                  <a:hlinkClick r:id="rId5"/>
                </a:rPr>
                <a:t>https://www.avalonsciences.com/wp-content/uploads/2014/05/MIRF6-Specification.pdf</a:t>
              </a:r>
              <a:r>
                <a:rPr lang="en-GB" sz="1100" b="0" i="0" u="none" strike="noStrike" kern="0" cap="none" spc="0" baseline="0" dirty="0">
                  <a:solidFill>
                    <a:srgbClr val="2A2A2A"/>
                  </a:solidFill>
                  <a:uFillTx/>
                  <a:latin typeface="Calibri"/>
                </a:rPr>
                <a:t>)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2A2A2A"/>
                  </a:solidFill>
                  <a:uFillTx/>
                  <a:latin typeface="Calibri"/>
                </a:rPr>
                <a:t> </a:t>
              </a:r>
              <a:r>
                <a:rPr lang="en-GB" sz="1100" b="0" i="1" u="none" strike="noStrike" kern="0" cap="none" spc="0" baseline="0" dirty="0">
                  <a:solidFill>
                    <a:srgbClr val="2A2A2A"/>
                  </a:solidFill>
                  <a:uFillTx/>
                  <a:latin typeface="Calibri"/>
                </a:rPr>
                <a:t>VSProwess X users will automatically have HSI header values imported when using ‘MIRFInput operators’. </a:t>
              </a:r>
            </a:p>
            <a:p>
              <a:pPr marL="244894" marR="0" lvl="0" indent="-244894" algn="l" defTabSz="914400" rtl="0" fontAlgn="auto" hangingPunct="1">
                <a:lnSpc>
                  <a:spcPct val="100000"/>
                </a:lnSpc>
                <a:spcBef>
                  <a:spcPts val="0"/>
                </a:spcBef>
                <a:spcAft>
                  <a:spcPts val="0"/>
                </a:spcAft>
                <a:buClr>
                  <a:srgbClr val="EBA23A"/>
                </a:buClr>
                <a:buSzPct val="100000"/>
                <a:buFont typeface="Arial" pitchFamily="34"/>
                <a:buChar char="•"/>
                <a:tabLst/>
                <a:defRPr sz="1800" b="0" i="0" u="none" strike="noStrike" kern="0" cap="none" spc="0" baseline="0">
                  <a:solidFill>
                    <a:srgbClr val="000000"/>
                  </a:solidFill>
                  <a:uFillTx/>
                </a:defRPr>
              </a:pPr>
              <a:endParaRPr lang="en-GB" sz="1100" b="0" i="0" u="none" strike="noStrike" kern="0" cap="none" spc="0" baseline="0" dirty="0">
                <a:solidFill>
                  <a:srgbClr val="2A2A2A"/>
                </a:solidFill>
                <a:uFillTx/>
                <a:latin typeface="Calibri"/>
              </a:endParaRPr>
            </a:p>
            <a:p>
              <a:pPr marL="228600" marR="0" lvl="0" indent="-228600" algn="l" defTabSz="914400" rtl="0" fontAlgn="auto" hangingPunct="1">
                <a:lnSpc>
                  <a:spcPct val="100000"/>
                </a:lnSpc>
                <a:spcBef>
                  <a:spcPts val="0"/>
                </a:spcBef>
                <a:spcAft>
                  <a:spcPts val="0"/>
                </a:spcAft>
                <a:buClr>
                  <a:srgbClr val="EBA23A"/>
                </a:buClr>
                <a:buSzPct val="100000"/>
                <a:buAutoNum type="arabicPeriod" startAt="2"/>
                <a:tabLst/>
                <a:defRPr sz="1800" b="0" i="0" u="none" strike="noStrike" kern="0" cap="none" spc="0" baseline="0">
                  <a:solidFill>
                    <a:srgbClr val="000000"/>
                  </a:solidFill>
                  <a:uFillTx/>
                </a:defRPr>
              </a:pPr>
              <a:r>
                <a:rPr lang="en-GB" sz="1100" b="1" i="0" u="none" strike="noStrike" kern="0" cap="none" spc="0" baseline="0" dirty="0">
                  <a:solidFill>
                    <a:srgbClr val="2A2A2A"/>
                  </a:solidFill>
                  <a:uFillTx/>
                  <a:latin typeface="Calibri"/>
                </a:rPr>
                <a:t>HSI Manual Capture whilst Monitoring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2A2A2A"/>
                  </a:solidFill>
                  <a:uFillTx/>
                  <a:latin typeface="Calibri"/>
                </a:rPr>
                <a:t>A ‘</a:t>
              </a:r>
              <a:r>
                <a:rPr lang="en-GB" sz="1100" b="1" i="0" u="none" strike="noStrike" kern="0" cap="none" spc="0" baseline="0" dirty="0">
                  <a:solidFill>
                    <a:srgbClr val="E46C0A"/>
                  </a:solidFill>
                  <a:uFillTx/>
                  <a:latin typeface="Calibri"/>
                </a:rPr>
                <a:t>Manual HSI Capture</a:t>
              </a:r>
              <a:r>
                <a:rPr lang="en-GB" sz="1100" b="0" i="0" u="none" strike="noStrike" kern="0" cap="none" spc="0" baseline="0" dirty="0">
                  <a:solidFill>
                    <a:srgbClr val="2A2A2A"/>
                  </a:solidFill>
                  <a:uFillTx/>
                  <a:latin typeface="Calibri"/>
                </a:rPr>
                <a:t>’ can be performed at any time whilst monitoring the tool string. This captures each tool Roll and Inclination value for each satellite and saves it instead to a CSV file within the acquisition job.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0" cap="none" spc="0" baseline="0" dirty="0">
                <a:solidFill>
                  <a:srgbClr val="2A2A2A"/>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2A2A2A"/>
                  </a:solidFill>
                  <a:uFillTx/>
                  <a:latin typeface="Calibri"/>
                </a:rPr>
                <a:t>The user will be prompted to provide the depth of the reference tool prior to capture.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2A2A2A"/>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2A2A2A"/>
                  </a:solidFill>
                  <a:uFillTx/>
                  <a:latin typeface="Calibri"/>
                </a:rPr>
                <a:t>Care must be made when extracting the data to ensure appropriate HSI matching to the relevant traces.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1200" cap="none" spc="0" baseline="0" dirty="0">
                <a:solidFill>
                  <a:srgbClr val="2A2A2A"/>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0" cap="none" spc="0" baseline="0" dirty="0">
                  <a:solidFill>
                    <a:srgbClr val="2A2A2A"/>
                  </a:solidFill>
                  <a:uFillTx/>
                  <a:latin typeface="Calibri"/>
                </a:rPr>
                <a:t>Roll </a:t>
              </a:r>
              <a:r>
                <a:rPr lang="en-GB" sz="1100" b="1" i="0" u="none" strike="noStrike" kern="0" cap="none" spc="0" baseline="0" dirty="0" smtClean="0">
                  <a:solidFill>
                    <a:srgbClr val="2A2A2A"/>
                  </a:solidFill>
                  <a:uFillTx/>
                  <a:latin typeface="Calibri"/>
                </a:rPr>
                <a:t>-179 to +180</a:t>
              </a:r>
              <a:r>
                <a:rPr lang="en-GB" sz="1100" b="1" i="0" u="none" strike="noStrike" kern="0" cap="none" spc="0" baseline="30000" dirty="0" smtClean="0">
                  <a:solidFill>
                    <a:srgbClr val="2A2A2A"/>
                  </a:solidFill>
                  <a:uFillTx/>
                  <a:latin typeface="Calibri"/>
                </a:rPr>
                <a:t>o</a:t>
              </a:r>
              <a:r>
                <a:rPr lang="en-GB" sz="1100" b="1" i="0" u="none" strike="noStrike" kern="0" cap="none" spc="0" baseline="0" dirty="0" smtClean="0">
                  <a:solidFill>
                    <a:srgbClr val="2A2A2A"/>
                  </a:solidFill>
                  <a:uFillTx/>
                  <a:latin typeface="Calibri"/>
                </a:rPr>
                <a:t> </a:t>
              </a:r>
              <a:r>
                <a:rPr lang="en-GB" sz="1100" b="1" i="0" u="none" strike="noStrike" kern="0" cap="none" spc="0" baseline="0" dirty="0">
                  <a:solidFill>
                    <a:srgbClr val="2A2A2A"/>
                  </a:solidFill>
                  <a:uFillTx/>
                  <a:latin typeface="Calibri"/>
                </a:rPr>
                <a:t>or 1-360</a:t>
              </a:r>
              <a:r>
                <a:rPr lang="en-GB" sz="1100" b="1" i="0" u="none" strike="noStrike" kern="0" cap="none" spc="0" baseline="30000" dirty="0">
                  <a:solidFill>
                    <a:srgbClr val="2A2A2A"/>
                  </a:solidFill>
                  <a:uFillTx/>
                  <a:latin typeface="Calibri"/>
                </a:rPr>
                <a:t>o</a:t>
              </a:r>
              <a:r>
                <a:rPr lang="en-GB" sz="1100" b="1" i="0" u="none" strike="noStrike" kern="0" cap="none" spc="0" baseline="0" dirty="0">
                  <a:solidFill>
                    <a:srgbClr val="2A2A2A"/>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2A2A2A"/>
                  </a:solidFill>
                  <a:uFillTx/>
                  <a:latin typeface="Calibri"/>
                </a:rPr>
                <a:t>The default </a:t>
              </a:r>
              <a:r>
                <a:rPr lang="en-GB" sz="1100" b="1" i="0" u="none" strike="noStrike" kern="0" cap="none" spc="0" baseline="0" dirty="0">
                  <a:solidFill>
                    <a:srgbClr val="00355F"/>
                  </a:solidFill>
                  <a:uFillTx/>
                  <a:latin typeface="Calibri"/>
                </a:rPr>
                <a:t>MIRF-6 header specification </a:t>
              </a:r>
              <a:r>
                <a:rPr lang="en-GB" sz="1100" b="0" i="0" u="none" strike="noStrike" kern="0" cap="none" spc="0" baseline="0" dirty="0">
                  <a:solidFill>
                    <a:srgbClr val="2A2A2A"/>
                  </a:solidFill>
                  <a:uFillTx/>
                  <a:latin typeface="Calibri"/>
                </a:rPr>
                <a:t>stores tool roll as clockwise rotation from the tool arm pointing upwards whilst looking downhole as </a:t>
              </a:r>
              <a:r>
                <a:rPr lang="en-GB" sz="1100" b="1" kern="0" dirty="0" smtClean="0">
                  <a:solidFill>
                    <a:srgbClr val="00355F"/>
                  </a:solidFill>
                  <a:latin typeface="Calibri"/>
                </a:rPr>
                <a:t>-179 to +</a:t>
              </a:r>
              <a:r>
                <a:rPr lang="en-GB" sz="1100" b="1" i="0" u="none" strike="noStrike" kern="0" cap="none" spc="0" baseline="0" dirty="0" smtClean="0">
                  <a:solidFill>
                    <a:srgbClr val="00355F"/>
                  </a:solidFill>
                  <a:uFillTx/>
                  <a:latin typeface="Calibri"/>
                </a:rPr>
                <a:t>180</a:t>
              </a:r>
              <a:r>
                <a:rPr lang="en-GB" sz="1100" b="1" i="0" u="none" strike="noStrike" kern="0" cap="none" spc="0" baseline="30000" dirty="0" smtClean="0">
                  <a:solidFill>
                    <a:srgbClr val="00355F"/>
                  </a:solidFill>
                  <a:uFillTx/>
                  <a:latin typeface="Calibri"/>
                </a:rPr>
                <a:t>o</a:t>
              </a:r>
              <a:r>
                <a:rPr lang="en-GB" sz="1100" b="0" i="0" u="none" strike="noStrike" kern="0" cap="none" spc="0" baseline="0" dirty="0">
                  <a:solidFill>
                    <a:srgbClr val="2A2A2A"/>
                  </a:solidFill>
                  <a:uFillTx/>
                  <a:latin typeface="Calibri"/>
                </a:rPr>
                <a: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0" cap="none" spc="0" baseline="0" dirty="0">
                <a:solidFill>
                  <a:srgbClr val="2A2A2A"/>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2A2A2A"/>
                  </a:solidFill>
                  <a:uFillTx/>
                  <a:latin typeface="Calibri"/>
                </a:rPr>
                <a:t>However,  the ‘</a:t>
              </a:r>
              <a:r>
                <a:rPr lang="en-GB" sz="1100" b="1" i="0" u="none" strike="noStrike" kern="0" cap="none" spc="0" baseline="0" dirty="0">
                  <a:solidFill>
                    <a:srgbClr val="E46C0A"/>
                  </a:solidFill>
                  <a:uFillTx/>
                  <a:latin typeface="Calibri"/>
                </a:rPr>
                <a:t>Manual Capture</a:t>
              </a:r>
              <a:r>
                <a:rPr lang="en-GB" sz="1100" b="0" i="0" u="none" strike="noStrike" kern="0" cap="none" spc="0" baseline="0" dirty="0">
                  <a:solidFill>
                    <a:srgbClr val="2A2A2A"/>
                  </a:solidFill>
                  <a:uFillTx/>
                  <a:latin typeface="Calibri"/>
                </a:rPr>
                <a:t>’ utility allows for toggling of the HSI roll (saved to </a:t>
              </a:r>
              <a:r>
                <a:rPr lang="en-GB" sz="1100" b="0" i="0" u="none" strike="noStrike" kern="0" cap="none" spc="0" baseline="0" dirty="0" smtClean="0">
                  <a:solidFill>
                    <a:srgbClr val="2A2A2A"/>
                  </a:solidFill>
                  <a:uFillTx/>
                  <a:latin typeface="Calibri"/>
                </a:rPr>
                <a:t>the stand alone </a:t>
              </a:r>
              <a:r>
                <a:rPr lang="en-GB" sz="1100" b="0" i="0" u="none" strike="noStrike" kern="0" cap="none" spc="0" baseline="0" dirty="0">
                  <a:solidFill>
                    <a:srgbClr val="2A2A2A"/>
                  </a:solidFill>
                  <a:uFillTx/>
                  <a:latin typeface="Calibri"/>
                </a:rPr>
                <a:t>CSV file) between </a:t>
              </a:r>
              <a:r>
                <a:rPr lang="en-GB" sz="1100" b="1" i="0" u="none" strike="noStrike" kern="0" cap="none" spc="0" baseline="0" dirty="0" smtClean="0">
                  <a:solidFill>
                    <a:srgbClr val="E46C0A"/>
                  </a:solidFill>
                  <a:uFillTx/>
                  <a:latin typeface="Calibri"/>
                </a:rPr>
                <a:t>-179 to +180</a:t>
              </a:r>
              <a:r>
                <a:rPr lang="en-GB" sz="1100" b="1" i="0" u="none" strike="noStrike" kern="0" cap="none" spc="0" baseline="30000" dirty="0" smtClean="0">
                  <a:solidFill>
                    <a:srgbClr val="E46C0A"/>
                  </a:solidFill>
                  <a:uFillTx/>
                  <a:latin typeface="Calibri"/>
                </a:rPr>
                <a:t>o </a:t>
              </a:r>
              <a:r>
                <a:rPr lang="en-GB" sz="1100" b="1" i="1" u="none" strike="noStrike" kern="0" cap="none" spc="0" baseline="0" dirty="0">
                  <a:solidFill>
                    <a:srgbClr val="E46C0A"/>
                  </a:solidFill>
                  <a:uFillTx/>
                  <a:latin typeface="Calibri"/>
                </a:rPr>
                <a:t>and</a:t>
              </a:r>
              <a:r>
                <a:rPr lang="en-GB" sz="1100" b="1" i="0" u="none" strike="noStrike" kern="0" cap="none" spc="0" baseline="0" dirty="0">
                  <a:solidFill>
                    <a:srgbClr val="E46C0A"/>
                  </a:solidFill>
                  <a:uFillTx/>
                  <a:latin typeface="Calibri"/>
                </a:rPr>
                <a:t> 1-360</a:t>
              </a:r>
              <a:r>
                <a:rPr lang="en-GB" sz="1100" b="0" i="0" u="none" strike="noStrike" kern="0" cap="none" spc="0" baseline="30000" dirty="0">
                  <a:solidFill>
                    <a:srgbClr val="E46C0A"/>
                  </a:solidFill>
                  <a:uFillTx/>
                  <a:latin typeface="Calibri"/>
                </a:rPr>
                <a:t>o </a:t>
              </a:r>
              <a:r>
                <a:rPr lang="en-GB" sz="1100" b="0" i="0" u="none" strike="noStrike" kern="0" cap="none" spc="0" baseline="30000" dirty="0">
                  <a:solidFill>
                    <a:srgbClr val="2A2A2A"/>
                  </a:solidFill>
                  <a:uFillTx/>
                  <a:latin typeface="Calibri"/>
                </a:rPr>
                <a:t> </a:t>
              </a:r>
              <a:r>
                <a:rPr lang="en-GB" sz="1100" b="0" i="0" u="none" strike="noStrike" kern="0" cap="none" spc="0" baseline="0" dirty="0">
                  <a:solidFill>
                    <a:srgbClr val="2A2A2A"/>
                  </a:solidFill>
                  <a:uFillTx/>
                  <a:latin typeface="Calibri"/>
                </a:rPr>
                <a:t>so as to allow easier infield QC.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0" i="0" u="none" strike="noStrike" kern="0" cap="none" spc="0" baseline="0" dirty="0">
                <a:solidFill>
                  <a:srgbClr val="2A2A2A"/>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0" u="none" strike="noStrike" kern="0" cap="none" spc="0" baseline="0" dirty="0">
                  <a:solidFill>
                    <a:srgbClr val="2A2A2A"/>
                  </a:solidFill>
                  <a:uFillTx/>
                  <a:latin typeface="Calibri"/>
                </a:rPr>
                <a:t>Please take care to note the Roll angle setting. A column in the CSV will state Y/N for whether roll is 1-360</a:t>
              </a:r>
              <a:r>
                <a:rPr lang="en-GB" sz="1100" b="0" i="0" u="none" strike="noStrike" kern="0" cap="none" spc="0" baseline="30000" dirty="0">
                  <a:solidFill>
                    <a:srgbClr val="2A2A2A"/>
                  </a:solidFill>
                  <a:uFillTx/>
                  <a:latin typeface="Calibri"/>
                </a:rPr>
                <a:t>o</a:t>
              </a:r>
              <a:r>
                <a:rPr lang="en-GB" sz="1100" b="0" i="0" u="none" strike="noStrike" kern="0" cap="none" spc="0" baseline="0" dirty="0">
                  <a:solidFill>
                    <a:srgbClr val="2A2A2A"/>
                  </a:solidFill>
                  <a:uFillTx/>
                  <a:latin typeface="Calibri"/>
                </a:rPr>
                <a:t> (N = Roll value stored as </a:t>
              </a:r>
              <a:r>
                <a:rPr lang="en-GB" sz="1100" b="0" i="0" u="none" strike="noStrike" kern="0" cap="none" spc="0" baseline="0" dirty="0" smtClean="0">
                  <a:solidFill>
                    <a:srgbClr val="2A2A2A"/>
                  </a:solidFill>
                  <a:uFillTx/>
                  <a:latin typeface="Calibri"/>
                </a:rPr>
                <a:t>-179 to +180</a:t>
              </a:r>
              <a:r>
                <a:rPr lang="en-GB" sz="1100" b="0" i="0" u="none" strike="noStrike" kern="0" cap="none" spc="0" baseline="30000" dirty="0" smtClean="0">
                  <a:solidFill>
                    <a:srgbClr val="2A2A2A"/>
                  </a:solidFill>
                  <a:uFillTx/>
                  <a:latin typeface="Calibri"/>
                </a:rPr>
                <a:t>o</a:t>
              </a:r>
              <a:r>
                <a:rPr lang="en-GB" sz="1100" b="0" i="0" u="none" strike="noStrike" kern="0" cap="none" spc="0" baseline="0" dirty="0">
                  <a:solidFill>
                    <a:srgbClr val="2A2A2A"/>
                  </a:solidFill>
                  <a:uFillTx/>
                  <a:latin typeface="Calibri"/>
                </a:rPr>
                <a:t>).</a:t>
              </a:r>
              <a:endParaRPr lang="en-GB" sz="1800" b="0" i="0" u="none" strike="noStrike" kern="1200" cap="none" spc="0" baseline="0" dirty="0">
                <a:solidFill>
                  <a:srgbClr val="2A2A2A"/>
                </a:solidFill>
                <a:uFillTx/>
                <a:latin typeface="Calibri"/>
              </a:endParaRPr>
            </a:p>
          </p:txBody>
        </p:sp>
      </p:grpSp>
      <p:sp>
        <p:nvSpPr>
          <p:cNvPr id="10" name="Rectangle 13"/>
          <p:cNvSpPr/>
          <p:nvPr/>
        </p:nvSpPr>
        <p:spPr>
          <a:xfrm>
            <a:off x="6063596" y="4662251"/>
            <a:ext cx="617210" cy="213731"/>
          </a:xfrm>
          <a:prstGeom prst="rect">
            <a:avLst/>
          </a:prstGeom>
          <a:solidFill>
            <a:srgbClr val="FFFFFF"/>
          </a:solidFill>
          <a:ln w="25402">
            <a:solidFill>
              <a:srgbClr val="A6A6A6"/>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VZ</a:t>
            </a:r>
          </a:p>
        </p:txBody>
      </p:sp>
      <p:sp>
        <p:nvSpPr>
          <p:cNvPr id="11" name="Rectangle 91"/>
          <p:cNvSpPr/>
          <p:nvPr/>
        </p:nvSpPr>
        <p:spPr>
          <a:xfrm>
            <a:off x="7143713" y="4664235"/>
            <a:ext cx="617210" cy="213731"/>
          </a:xfrm>
          <a:prstGeom prst="rect">
            <a:avLst/>
          </a:prstGeom>
          <a:solidFill>
            <a:srgbClr val="FFFFFF"/>
          </a:solidFill>
          <a:ln w="25402">
            <a:solidFill>
              <a:srgbClr val="BFBFBF"/>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HX</a:t>
            </a:r>
          </a:p>
        </p:txBody>
      </p:sp>
      <p:sp>
        <p:nvSpPr>
          <p:cNvPr id="12" name="Rectangle 93"/>
          <p:cNvSpPr/>
          <p:nvPr/>
        </p:nvSpPr>
        <p:spPr>
          <a:xfrm>
            <a:off x="8223830" y="4662251"/>
            <a:ext cx="617210" cy="213731"/>
          </a:xfrm>
          <a:prstGeom prst="rect">
            <a:avLst/>
          </a:prstGeom>
          <a:solidFill>
            <a:srgbClr val="FFFFFF"/>
          </a:solidFill>
          <a:ln w="25402">
            <a:solidFill>
              <a:srgbClr val="BFBFBF"/>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-HY</a:t>
            </a:r>
          </a:p>
        </p:txBody>
      </p:sp>
      <p:sp>
        <p:nvSpPr>
          <p:cNvPr id="13" name="Rectangle 28"/>
          <p:cNvSpPr/>
          <p:nvPr/>
        </p:nvSpPr>
        <p:spPr>
          <a:xfrm>
            <a:off x="5868143" y="1437418"/>
            <a:ext cx="3167746" cy="3996001"/>
          </a:xfrm>
          <a:prstGeom prst="rect">
            <a:avLst/>
          </a:pr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grpSp>
        <p:nvGrpSpPr>
          <p:cNvPr id="2" name="Groupe 32"/>
          <p:cNvGrpSpPr/>
          <p:nvPr/>
        </p:nvGrpSpPr>
        <p:grpSpPr>
          <a:xfrm>
            <a:off x="205392" y="179560"/>
            <a:ext cx="8985579" cy="6749369"/>
            <a:chOff x="205392" y="179560"/>
            <a:chExt cx="8985579" cy="6749369"/>
          </a:xfrm>
        </p:grpSpPr>
        <p:sp>
          <p:nvSpPr>
            <p:cNvPr id="3" name="Rectangle 94"/>
            <p:cNvSpPr/>
            <p:nvPr/>
          </p:nvSpPr>
          <p:spPr>
            <a:xfrm>
              <a:off x="5713664" y="190039"/>
              <a:ext cx="3477307" cy="6498476"/>
            </a:xfrm>
            <a:prstGeom prst="rect">
              <a:avLst/>
            </a:prstGeom>
            <a:noFill/>
            <a:ln>
              <a:noFill/>
              <a:prstDash val="solid"/>
            </a:ln>
          </p:spPr>
          <p:txBody>
            <a:bodyPr vert="horz" wrap="square" lIns="65306" tIns="32653" rIns="65306" bIns="32653"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000000"/>
                  </a:solidFill>
                  <a:uFillTx/>
                  <a:latin typeface="Calibri"/>
                </a:rPr>
                <a:t>Note on Accuracy: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0" i="1" u="none" strike="noStrike" kern="1200" cap="none" spc="0" baseline="0">
                  <a:solidFill>
                    <a:srgbClr val="000000"/>
                  </a:solidFill>
                  <a:uFillTx/>
                  <a:latin typeface="Calibri"/>
                </a:rPr>
                <a:t>The current accuracy of the accelerometers tested for inclination measurement is ±0.1° with tool roll accuracy ±0.25° </a:t>
              </a:r>
              <a:r>
                <a:rPr lang="en-GB" sz="1100" b="1" i="1" u="none" strike="noStrike" kern="1200" cap="none" spc="0" baseline="0">
                  <a:solidFill>
                    <a:srgbClr val="000000"/>
                  </a:solidFill>
                  <a:uFillTx/>
                  <a:latin typeface="Calibri"/>
                </a:rPr>
                <a:t>when tool is positioned &gt;10</a:t>
              </a:r>
              <a:r>
                <a:rPr lang="en-GB" sz="1100" b="1" i="1" u="none" strike="noStrike" kern="1200" cap="none" spc="0" baseline="30000">
                  <a:solidFill>
                    <a:srgbClr val="000000"/>
                  </a:solidFill>
                  <a:uFillTx/>
                  <a:latin typeface="Calibri"/>
                </a:rPr>
                <a:t>o</a:t>
              </a:r>
              <a:r>
                <a:rPr lang="en-GB" sz="1100" b="1" i="1" u="none" strike="noStrike" kern="1200" cap="none" spc="0" baseline="0">
                  <a:solidFill>
                    <a:srgbClr val="000000"/>
                  </a:solidFill>
                  <a:uFillTx/>
                  <a:latin typeface="Calibri"/>
                </a:rPr>
                <a:t> from vertical*.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100" b="1" i="1"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1" u="none" strike="noStrike" kern="1200" cap="none" spc="0" baseline="0">
                  <a:solidFill>
                    <a:srgbClr val="000000"/>
                  </a:solidFill>
                  <a:uFillTx/>
                  <a:latin typeface="Calibri"/>
                </a:rPr>
                <a:t>*If rotating data in wells inclined steeply below this value, you may have to resort to use the coherency of seismic body waves over adjacent VSP stations, or employ a third party compass/magnetometer tool. For reference on how to do this please see (</a:t>
              </a:r>
              <a:r>
                <a:rPr lang="en-GB" sz="700" b="1" i="1" u="none" strike="noStrike" kern="1200" cap="none" spc="0" baseline="0">
                  <a:solidFill>
                    <a:srgbClr val="000000"/>
                  </a:solidFill>
                  <a:uFillTx/>
                  <a:latin typeface="Calibri"/>
                </a:rPr>
                <a:t>Naville et al. 2017 </a:t>
              </a:r>
              <a:r>
                <a:rPr lang="en-GB" sz="700" b="1" i="0" u="none" strike="noStrike" kern="1200" cap="none" spc="0" baseline="0">
                  <a:solidFill>
                    <a:srgbClr val="000000"/>
                  </a:solidFill>
                  <a:uFillTx/>
                  <a:latin typeface="Calibri"/>
                </a:rPr>
                <a:t>VSP Tool Orientation Using Magnetometer and Inclinometer Sensors. EAGE Paris Proceedings</a:t>
              </a:r>
              <a:r>
                <a:rPr lang="en-GB" sz="1100" b="1" i="0" u="none" strike="noStrike" kern="1200" cap="none" spc="0" baseline="0">
                  <a:solidFill>
                    <a:srgbClr val="000000"/>
                  </a:solidFill>
                  <a:uFillTx/>
                  <a:latin typeface="Calibri"/>
                </a:rPr>
                <a:t>.)</a:t>
              </a:r>
              <a:endParaRPr lang="en-GB" sz="1100" b="1" i="1" u="none" strike="noStrike" kern="1200" cap="none" spc="0" baseline="0">
                <a:solidFill>
                  <a:srgbClr val="000000"/>
                </a:solidFill>
                <a:uFillTx/>
                <a:latin typeface="Calibri"/>
              </a:endParaRPr>
            </a:p>
          </p:txBody>
        </p:sp>
        <p:cxnSp>
          <p:nvCxnSpPr>
            <p:cNvPr id="4" name="Straight Connector 9"/>
            <p:cNvCxnSpPr/>
            <p:nvPr/>
          </p:nvCxnSpPr>
          <p:spPr>
            <a:xfrm>
              <a:off x="2987820" y="188640"/>
              <a:ext cx="0" cy="6480719"/>
            </a:xfrm>
            <a:prstGeom prst="straightConnector1">
              <a:avLst/>
            </a:prstGeom>
            <a:noFill/>
            <a:ln w="6345">
              <a:solidFill>
                <a:srgbClr val="00355F"/>
              </a:solidFill>
              <a:prstDash val="solid"/>
            </a:ln>
          </p:spPr>
        </p:cxnSp>
        <p:sp>
          <p:nvSpPr>
            <p:cNvPr id="5" name="TextBox 143"/>
            <p:cNvSpPr txBox="1"/>
            <p:nvPr/>
          </p:nvSpPr>
          <p:spPr>
            <a:xfrm>
              <a:off x="205392" y="188640"/>
              <a:ext cx="2782427" cy="338547"/>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355F"/>
                  </a:solidFill>
                  <a:uFillTx/>
                  <a:latin typeface="Calibri"/>
                </a:rPr>
                <a:t>a) 	              1</a:t>
              </a:r>
              <a:r>
                <a:rPr lang="en-GB" sz="1600" b="1" i="0" u="none" strike="noStrike" kern="1200" cap="none" spc="0" baseline="30000">
                  <a:solidFill>
                    <a:srgbClr val="00355F"/>
                  </a:solidFill>
                  <a:uFillTx/>
                  <a:latin typeface="Calibri"/>
                </a:rPr>
                <a:t>st</a:t>
              </a:r>
              <a:r>
                <a:rPr lang="en-GB" sz="1600" b="1" i="0" u="none" strike="noStrike" kern="1200" cap="none" spc="0" baseline="0">
                  <a:solidFill>
                    <a:srgbClr val="00355F"/>
                  </a:solidFill>
                  <a:uFillTx/>
                  <a:latin typeface="Calibri"/>
                </a:rPr>
                <a:t> Rotation </a:t>
              </a:r>
            </a:p>
          </p:txBody>
        </p:sp>
        <p:sp>
          <p:nvSpPr>
            <p:cNvPr id="6" name="TextBox 263"/>
            <p:cNvSpPr txBox="1"/>
            <p:nvPr/>
          </p:nvSpPr>
          <p:spPr>
            <a:xfrm>
              <a:off x="264865" y="4699302"/>
              <a:ext cx="2664296" cy="1960976"/>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355F"/>
                  </a:solidFill>
                  <a:uFillTx/>
                  <a:latin typeface="Calibri"/>
                </a:rPr>
                <a:t>First Rotation in RB Plane (HSI Roll Value)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1"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355F"/>
                  </a:solidFill>
                  <a:uFillTx/>
                  <a:latin typeface="Calibri"/>
                </a:rPr>
                <a:t>Fixed 3C arrangement and polarities in ASL Geochain Tools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355F"/>
                  </a:solidFill>
                  <a:uFillTx/>
                  <a:latin typeface="Calibri"/>
                </a:rPr>
                <a:t>Relative Bearing Angle illustration in plane orthogonal to well/tool axis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EFAE36"/>
                  </a:solidFill>
                  <a:uFillTx/>
                  <a:latin typeface="Calibri"/>
                </a:rPr>
                <a:t>[XV,YH] = Rot (RBx). [X,-Y]</a:t>
              </a:r>
            </a:p>
          </p:txBody>
        </p:sp>
        <p:sp>
          <p:nvSpPr>
            <p:cNvPr id="7" name="TextBox 116"/>
            <p:cNvSpPr txBox="1"/>
            <p:nvPr/>
          </p:nvSpPr>
          <p:spPr>
            <a:xfrm>
              <a:off x="3004297" y="188640"/>
              <a:ext cx="2544958" cy="6740289"/>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dirty="0">
                  <a:solidFill>
                    <a:srgbClr val="00355F"/>
                  </a:solidFill>
                  <a:uFillTx/>
                  <a:latin typeface="Calibri"/>
                </a:rPr>
                <a:t>Assumes use of ASR-227 or ASR-223 Fixed Sensor Pack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1200" cap="none" spc="0" baseline="0" dirty="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dirty="0">
                  <a:solidFill>
                    <a:srgbClr val="00355F"/>
                  </a:solidFill>
                  <a:uFillTx/>
                  <a:latin typeface="Calibri"/>
                </a:rPr>
                <a:t>Step 1 – First Rotation.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dirty="0">
                  <a:solidFill>
                    <a:srgbClr val="EFAE36"/>
                  </a:solidFill>
                  <a:uFillTx/>
                  <a:latin typeface="Calibri"/>
                </a:rPr>
                <a:t>[XV,YH] = Rot (RBx). [X,-Y]</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1" i="0" u="none" strike="noStrike" kern="1200" cap="none" spc="0" baseline="0" dirty="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1" i="0" u="none" strike="noStrike" kern="1200" cap="none" spc="0" baseline="0" dirty="0">
                <a:solidFill>
                  <a:srgbClr val="00355F"/>
                </a:solidFill>
                <a:uFillTx/>
                <a:latin typeface="Calibri"/>
              </a:endParaRP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r>
                <a:rPr lang="en-GB" sz="1200" b="0" i="0" u="none" strike="noStrike" kern="1200" cap="none" spc="0" baseline="0" dirty="0">
                  <a:solidFill>
                    <a:srgbClr val="00355F"/>
                  </a:solidFill>
                  <a:uFillTx/>
                  <a:latin typeface="Calibri"/>
                </a:rPr>
                <a:t>Read in 3 component seismic traces from Mirf.rcd file</a:t>
              </a: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r>
                <a:rPr lang="en-GB" sz="1200" b="0" i="0" u="none" strike="noStrike" kern="1200" cap="none" spc="0" baseline="0" dirty="0">
                  <a:solidFill>
                    <a:srgbClr val="00355F"/>
                  </a:solidFill>
                  <a:uFillTx/>
                  <a:latin typeface="Calibri"/>
                </a:rPr>
                <a:t>Reverse Polarity of  second Y input component, to  ( -Y )</a:t>
              </a: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r>
                <a:rPr lang="en-GB" sz="1200" b="0" i="0" u="none" strike="noStrike" kern="0" cap="none" spc="0" baseline="0" dirty="0">
                  <a:solidFill>
                    <a:srgbClr val="00355F"/>
                  </a:solidFill>
                  <a:uFillTx/>
                  <a:latin typeface="Calibri"/>
                </a:rPr>
                <a:t>Correct (if applicable) the HSI Tool Roll values to be 1-360</a:t>
              </a:r>
              <a:r>
                <a:rPr lang="en-GB" sz="1200" b="0" i="0" u="none" strike="noStrike" kern="0" cap="none" spc="0" baseline="30000" dirty="0">
                  <a:solidFill>
                    <a:srgbClr val="00355F"/>
                  </a:solidFill>
                  <a:uFillTx/>
                  <a:latin typeface="Calibri"/>
                </a:rPr>
                <a:t>o</a:t>
              </a:r>
              <a:r>
                <a:rPr lang="en-GB" sz="1200" b="0" i="0" u="none" strike="noStrike" kern="0" cap="none" spc="0" baseline="0" dirty="0">
                  <a:solidFill>
                    <a:srgbClr val="00355F"/>
                  </a:solidFill>
                  <a:uFillTx/>
                  <a:latin typeface="Calibri"/>
                </a:rPr>
                <a:t> </a:t>
              </a:r>
              <a:r>
                <a:rPr lang="en-GB" sz="1200" b="0" i="1" u="none" strike="noStrike" kern="0" cap="none" spc="0" baseline="0" dirty="0">
                  <a:solidFill>
                    <a:srgbClr val="00355F"/>
                  </a:solidFill>
                  <a:uFillTx/>
                  <a:latin typeface="Calibri"/>
                </a:rPr>
                <a:t>not</a:t>
              </a:r>
              <a:r>
                <a:rPr lang="en-GB" sz="1200" b="0" i="0" u="none" strike="noStrike" kern="0" cap="none" spc="0" baseline="0" dirty="0">
                  <a:solidFill>
                    <a:srgbClr val="00355F"/>
                  </a:solidFill>
                  <a:uFillTx/>
                  <a:latin typeface="Calibri"/>
                </a:rPr>
                <a:t> </a:t>
              </a:r>
              <a:r>
                <a:rPr lang="en-GB" sz="1200" b="0" i="0" u="none" strike="noStrike" kern="0" cap="none" spc="0" baseline="0" dirty="0" smtClean="0">
                  <a:solidFill>
                    <a:srgbClr val="00355F"/>
                  </a:solidFill>
                  <a:uFillTx/>
                  <a:latin typeface="Calibri"/>
                </a:rPr>
                <a:t>-179 to +180</a:t>
              </a:r>
              <a:r>
                <a:rPr lang="en-GB" sz="1200" b="0" i="0" u="none" strike="noStrike" kern="0" cap="none" spc="0" baseline="30000" dirty="0" smtClean="0">
                  <a:solidFill>
                    <a:srgbClr val="00355F"/>
                  </a:solidFill>
                  <a:uFillTx/>
                  <a:latin typeface="Calibri"/>
                </a:rPr>
                <a:t>o</a:t>
              </a:r>
              <a:r>
                <a:rPr lang="en-GB" sz="1200" b="0" i="0" u="none" strike="noStrike" kern="0" cap="none" spc="0" baseline="0" dirty="0">
                  <a:solidFill>
                    <a:srgbClr val="00355F"/>
                  </a:solidFill>
                  <a:uFillTx/>
                  <a:latin typeface="Calibri"/>
                </a:rPr>
                <a:t>.</a:t>
              </a:r>
              <a:r>
                <a:rPr lang="en-GB" sz="1200" b="0" i="0" u="none" strike="noStrike" kern="1200" cap="none" spc="0" baseline="0" dirty="0">
                  <a:solidFill>
                    <a:srgbClr val="00355F"/>
                  </a:solidFill>
                  <a:uFillTx/>
                  <a:latin typeface="Calibri"/>
                </a:rPr>
                <a:t> </a:t>
              </a: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r>
                <a:rPr lang="en-GB" sz="1200" b="0" i="0" u="none" strike="noStrike" kern="1200" cap="none" spc="0" baseline="0" dirty="0">
                  <a:solidFill>
                    <a:srgbClr val="00355F"/>
                  </a:solidFill>
                  <a:uFillTx/>
                  <a:latin typeface="Calibri"/>
                </a:rPr>
                <a:t>Apply correction of tool high side roll angle (RB) for ASR-227/ASR-223 X component offset from Arm = RBx. </a:t>
              </a:r>
              <a:r>
                <a:rPr lang="en-GB" sz="1200" b="0" i="0" u="none" strike="noStrike" kern="1200" cap="none" spc="0" baseline="0" dirty="0">
                  <a:solidFill>
                    <a:srgbClr val="00B050"/>
                  </a:solidFill>
                  <a:uFillTx/>
                  <a:latin typeface="Calibri"/>
                </a:rPr>
                <a:t> </a:t>
              </a:r>
              <a:r>
                <a:rPr lang="en-GB" sz="1200" b="0" i="0" u="none" strike="noStrike" kern="1200" cap="none" spc="0" baseline="0" dirty="0">
                  <a:solidFill>
                    <a:srgbClr val="00355F"/>
                  </a:solidFill>
                  <a:uFillTx/>
                  <a:latin typeface="Calibri"/>
                </a:rPr>
                <a:t>This will depend on the direction of X sensor with respect to the Arm direction ( RB=0 / RB origin ).    In this example +135</a:t>
              </a:r>
              <a:r>
                <a:rPr lang="en-GB" sz="1200" b="0" i="0" u="none" strike="noStrike" kern="1200" cap="none" spc="0" baseline="30000" dirty="0">
                  <a:solidFill>
                    <a:srgbClr val="00355F"/>
                  </a:solidFill>
                  <a:uFillTx/>
                  <a:latin typeface="Calibri"/>
                </a:rPr>
                <a:t>o</a:t>
              </a:r>
              <a:r>
                <a:rPr lang="en-GB" sz="1200" b="0" i="0" u="none" strike="noStrike" kern="1200" cap="none" spc="0" baseline="0" dirty="0">
                  <a:solidFill>
                    <a:srgbClr val="00355F"/>
                  </a:solidFill>
                  <a:uFillTx/>
                  <a:latin typeface="Calibri"/>
                </a:rPr>
                <a:t> has been applied to RB to obtain RBx.</a:t>
              </a: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r>
                <a:rPr lang="en-GB" sz="1200" b="0" i="0" u="none" strike="noStrike" kern="1200" cap="none" spc="0" baseline="0" dirty="0">
                  <a:solidFill>
                    <a:srgbClr val="00355F"/>
                  </a:solidFill>
                  <a:uFillTx/>
                  <a:latin typeface="Calibri"/>
                </a:rPr>
                <a:t>Apply ‘left handed’ rotation, where rotation angle RBx is measured positively </a:t>
              </a:r>
              <a:r>
                <a:rPr lang="en-GB" sz="1200" b="0" i="0" u="none" strike="noStrike" kern="1200" cap="none" spc="0" baseline="0" dirty="0">
                  <a:solidFill>
                    <a:srgbClr val="00B050"/>
                  </a:solidFill>
                  <a:uFillTx/>
                  <a:latin typeface="Calibri"/>
                </a:rPr>
                <a:t>from</a:t>
              </a:r>
              <a:r>
                <a:rPr lang="en-GB" sz="1200" b="0" i="0" u="none" strike="noStrike" kern="1200" cap="none" spc="0" baseline="0" dirty="0">
                  <a:solidFill>
                    <a:srgbClr val="00355F"/>
                  </a:solidFill>
                  <a:uFillTx/>
                  <a:latin typeface="Calibri"/>
                </a:rPr>
                <a:t> first component (X) towards second component ( - Y). </a:t>
              </a: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endParaRPr lang="en-GB" sz="1200" b="0" i="0" u="none" strike="noStrike" kern="1200" cap="none" spc="0" baseline="0" dirty="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b="0" i="0" u="none" strike="noStrike" kern="1200" cap="none" spc="0" baseline="0" dirty="0">
                  <a:solidFill>
                    <a:srgbClr val="00B050"/>
                  </a:solidFill>
                  <a:uFillTx/>
                  <a:latin typeface="Calibri"/>
                </a:rPr>
                <a:t>(XV, YH) =  [cosRBx, sinRBx;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b="0" i="0" u="none" strike="noStrike" kern="0" cap="none" spc="0" baseline="0" dirty="0">
                  <a:solidFill>
                    <a:srgbClr val="00B050"/>
                  </a:solidFill>
                  <a:uFillTx/>
                  <a:latin typeface="Calibri"/>
                </a:rPr>
                <a:t>                    </a:t>
              </a:r>
              <a:r>
                <a:rPr lang="es-ES" sz="1200" b="0" i="0" u="none" strike="noStrike" kern="1200" cap="none" spc="0" baseline="0" dirty="0">
                  <a:solidFill>
                    <a:srgbClr val="00B050"/>
                  </a:solidFill>
                  <a:uFillTx/>
                  <a:latin typeface="Calibri"/>
                </a:rPr>
                <a:t>-sinRBx, cosRBx]*(X , -Y</a:t>
              </a:r>
              <a:r>
                <a:rPr lang="es-ES" sz="1200" b="0" i="0" u="none" strike="noStrike" kern="0" cap="none" spc="0" baseline="0" dirty="0">
                  <a:solidFill>
                    <a:srgbClr val="00B050"/>
                  </a:solidFill>
                  <a:uFillTx/>
                  <a:latin typeface="Calibri"/>
                </a:rPr>
                <a:t>)</a:t>
              </a:r>
              <a:endParaRPr lang="es-ES" sz="1200" b="0" i="0" u="none" strike="noStrike" kern="1200" cap="none" spc="0" baseline="0" dirty="0">
                <a:solidFill>
                  <a:srgbClr val="00B05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200" b="1" i="0" u="none" strike="noStrike" kern="1200" cap="none" spc="0" baseline="0" dirty="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dirty="0">
                  <a:solidFill>
                    <a:srgbClr val="FF0000"/>
                  </a:solidFill>
                  <a:uFillTx/>
                  <a:latin typeface="Calibri"/>
                </a:rPr>
                <a:t>XV =  X * cos(RBx) - Y * sin(RBx);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dirty="0">
                  <a:solidFill>
                    <a:srgbClr val="FF0000"/>
                  </a:solidFill>
                  <a:uFillTx/>
                  <a:latin typeface="Calibri"/>
                </a:rPr>
                <a:t>YH = - X * sin(RBx) - Y * cos(RBx) </a:t>
              </a:r>
            </a:p>
          </p:txBody>
        </p:sp>
        <p:grpSp>
          <p:nvGrpSpPr>
            <p:cNvPr id="8" name="Group 85"/>
            <p:cNvGrpSpPr/>
            <p:nvPr/>
          </p:nvGrpSpPr>
          <p:grpSpPr>
            <a:xfrm>
              <a:off x="611559" y="579528"/>
              <a:ext cx="1927199" cy="1503191"/>
              <a:chOff x="611559" y="579528"/>
              <a:chExt cx="1927199" cy="1503191"/>
            </a:xfrm>
          </p:grpSpPr>
          <p:grpSp>
            <p:nvGrpSpPr>
              <p:cNvPr id="9" name="Group 55"/>
              <p:cNvGrpSpPr/>
              <p:nvPr/>
            </p:nvGrpSpPr>
            <p:grpSpPr>
              <a:xfrm>
                <a:off x="611559" y="579528"/>
                <a:ext cx="1800197" cy="1360947"/>
                <a:chOff x="611559" y="579528"/>
                <a:chExt cx="1800197" cy="1360947"/>
              </a:xfrm>
            </p:grpSpPr>
            <p:sp>
              <p:nvSpPr>
                <p:cNvPr id="10" name="Ellipse 91"/>
                <p:cNvSpPr/>
                <p:nvPr/>
              </p:nvSpPr>
              <p:spPr>
                <a:xfrm>
                  <a:off x="815205" y="579528"/>
                  <a:ext cx="1368152" cy="131602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CC">
                    <a:alpha val="27843"/>
                  </a:srgbClr>
                </a:solidFill>
                <a:ln w="6345">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1" name="Ellipse 93"/>
                <p:cNvSpPr/>
                <p:nvPr/>
              </p:nvSpPr>
              <p:spPr>
                <a:xfrm rot="2322473">
                  <a:off x="1327672" y="633304"/>
                  <a:ext cx="457200" cy="13071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85D8A"/>
                  </a:solidFill>
                  <a:custDash>
                    <a:ds d="100000" sp="100000"/>
                  </a:custDash>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cxnSp>
              <p:nvCxnSpPr>
                <p:cNvPr id="12" name="Straight Arrow Connector 23"/>
                <p:cNvCxnSpPr>
                  <a:endCxn id="10" idx="4"/>
                </p:cNvCxnSpPr>
                <p:nvPr/>
              </p:nvCxnSpPr>
              <p:spPr>
                <a:xfrm flipH="1" flipV="1">
                  <a:off x="1015569" y="772247"/>
                  <a:ext cx="532098" cy="496510"/>
                </a:xfrm>
                <a:prstGeom prst="straightConnector1">
                  <a:avLst/>
                </a:prstGeom>
                <a:noFill/>
                <a:ln w="9528">
                  <a:solidFill>
                    <a:srgbClr val="00355F"/>
                  </a:solidFill>
                  <a:prstDash val="solid"/>
                  <a:tailEnd type="arrow"/>
                </a:ln>
              </p:spPr>
            </p:cxnSp>
            <p:cxnSp>
              <p:nvCxnSpPr>
                <p:cNvPr id="13" name="Straight Arrow Connector 25"/>
                <p:cNvCxnSpPr/>
                <p:nvPr/>
              </p:nvCxnSpPr>
              <p:spPr>
                <a:xfrm flipV="1">
                  <a:off x="1547667" y="908721"/>
                  <a:ext cx="72000" cy="360036"/>
                </a:xfrm>
                <a:prstGeom prst="straightConnector1">
                  <a:avLst/>
                </a:prstGeom>
                <a:noFill/>
                <a:ln w="9528">
                  <a:solidFill>
                    <a:srgbClr val="EFAE36"/>
                  </a:solidFill>
                  <a:custDash>
                    <a:ds d="299906" sp="299906"/>
                  </a:custDash>
                  <a:tailEnd type="arrow"/>
                </a:ln>
              </p:spPr>
            </p:cxnSp>
            <p:cxnSp>
              <p:nvCxnSpPr>
                <p:cNvPr id="14" name="Straight Arrow Connector 28"/>
                <p:cNvCxnSpPr/>
                <p:nvPr/>
              </p:nvCxnSpPr>
              <p:spPr>
                <a:xfrm flipV="1">
                  <a:off x="1547667" y="908721"/>
                  <a:ext cx="432045" cy="360036"/>
                </a:xfrm>
                <a:prstGeom prst="straightConnector1">
                  <a:avLst/>
                </a:prstGeom>
                <a:noFill/>
                <a:ln w="9528">
                  <a:solidFill>
                    <a:srgbClr val="EFAE36"/>
                  </a:solidFill>
                  <a:prstDash val="solid"/>
                  <a:tailEnd type="arrow"/>
                </a:ln>
              </p:spPr>
            </p:cxnSp>
            <p:sp>
              <p:nvSpPr>
                <p:cNvPr id="15" name="TextBox 16"/>
                <p:cNvSpPr txBox="1"/>
                <p:nvPr/>
              </p:nvSpPr>
              <p:spPr>
                <a:xfrm>
                  <a:off x="611559" y="620685"/>
                  <a:ext cx="432044"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355F"/>
                      </a:solidFill>
                      <a:uFillTx/>
                      <a:latin typeface="Calibri"/>
                    </a:rPr>
                    <a:t>VZ</a:t>
                  </a:r>
                </a:p>
              </p:txBody>
            </p:sp>
            <p:sp>
              <p:nvSpPr>
                <p:cNvPr id="16" name="TextBox 18"/>
                <p:cNvSpPr txBox="1"/>
                <p:nvPr/>
              </p:nvSpPr>
              <p:spPr>
                <a:xfrm>
                  <a:off x="1403649" y="620685"/>
                  <a:ext cx="432044"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EFAE36"/>
                      </a:solidFill>
                      <a:uFillTx/>
                      <a:latin typeface="Calibri"/>
                    </a:rPr>
                    <a:t>YH</a:t>
                  </a:r>
                </a:p>
              </p:txBody>
            </p:sp>
            <p:sp>
              <p:nvSpPr>
                <p:cNvPr id="17" name="TextBox 17"/>
                <p:cNvSpPr txBox="1"/>
                <p:nvPr/>
              </p:nvSpPr>
              <p:spPr>
                <a:xfrm>
                  <a:off x="1979712" y="692694"/>
                  <a:ext cx="432044"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EFAE36"/>
                      </a:solidFill>
                      <a:uFillTx/>
                      <a:latin typeface="Calibri"/>
                    </a:rPr>
                    <a:t>XV</a:t>
                  </a:r>
                </a:p>
              </p:txBody>
            </p:sp>
          </p:grpSp>
          <p:grpSp>
            <p:nvGrpSpPr>
              <p:cNvPr id="18" name="Group 84"/>
              <p:cNvGrpSpPr/>
              <p:nvPr/>
            </p:nvGrpSpPr>
            <p:grpSpPr>
              <a:xfrm>
                <a:off x="827586" y="620685"/>
                <a:ext cx="1711172" cy="1462034"/>
                <a:chOff x="827586" y="620685"/>
                <a:chExt cx="1711172" cy="1462034"/>
              </a:xfrm>
            </p:grpSpPr>
            <p:cxnSp>
              <p:nvCxnSpPr>
                <p:cNvPr id="19" name="Straight Connector 118"/>
                <p:cNvCxnSpPr/>
                <p:nvPr/>
              </p:nvCxnSpPr>
              <p:spPr>
                <a:xfrm flipH="1" flipV="1">
                  <a:off x="1547667" y="1268345"/>
                  <a:ext cx="595714" cy="517213"/>
                </a:xfrm>
                <a:prstGeom prst="straightConnector1">
                  <a:avLst/>
                </a:prstGeom>
                <a:noFill/>
                <a:ln w="9528">
                  <a:solidFill>
                    <a:srgbClr val="FF0000"/>
                  </a:solidFill>
                  <a:custDash>
                    <a:ds d="799706" sp="799706"/>
                  </a:custDash>
                </a:ln>
              </p:spPr>
            </p:cxnSp>
            <p:sp>
              <p:nvSpPr>
                <p:cNvPr id="20" name="TextBox 16"/>
                <p:cNvSpPr txBox="1"/>
                <p:nvPr/>
              </p:nvSpPr>
              <p:spPr>
                <a:xfrm>
                  <a:off x="2004886" y="1621057"/>
                  <a:ext cx="533872" cy="461662"/>
                </a:xfrm>
                <a:prstGeom prst="rect">
                  <a:avLst/>
                </a:prstGeom>
                <a:noFill/>
                <a:ln>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1" u="none" strike="noStrike" kern="1200" cap="none" spc="0" baseline="0">
                      <a:solidFill>
                        <a:srgbClr val="FF0000"/>
                      </a:solidFill>
                      <a:uFillTx/>
                      <a:latin typeface="Calibri"/>
                    </a:rPr>
                    <a:t>Well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1" u="none" strike="noStrike" kern="1200" cap="none" spc="0" baseline="0">
                      <a:solidFill>
                        <a:srgbClr val="FF0000"/>
                      </a:solidFill>
                      <a:uFillTx/>
                      <a:latin typeface="Calibri"/>
                    </a:rPr>
                    <a:t>axis</a:t>
                  </a:r>
                </a:p>
              </p:txBody>
            </p:sp>
            <p:cxnSp>
              <p:nvCxnSpPr>
                <p:cNvPr id="21" name="Straight Connector 120"/>
                <p:cNvCxnSpPr/>
                <p:nvPr/>
              </p:nvCxnSpPr>
              <p:spPr>
                <a:xfrm flipH="1" flipV="1">
                  <a:off x="827586" y="620685"/>
                  <a:ext cx="1315795" cy="1164873"/>
                </a:xfrm>
                <a:prstGeom prst="straightConnector1">
                  <a:avLst/>
                </a:prstGeom>
                <a:noFill/>
                <a:ln w="9528">
                  <a:solidFill>
                    <a:srgbClr val="FF0000"/>
                  </a:solidFill>
                  <a:custDash>
                    <a:ds d="799706" sp="799706"/>
                  </a:custDash>
                </a:ln>
              </p:spPr>
            </p:cxnSp>
          </p:grpSp>
        </p:grpSp>
        <p:sp>
          <p:nvSpPr>
            <p:cNvPr id="22" name="TextBox 17"/>
            <p:cNvSpPr txBox="1"/>
            <p:nvPr/>
          </p:nvSpPr>
          <p:spPr>
            <a:xfrm>
              <a:off x="244464" y="4343253"/>
              <a:ext cx="2743355" cy="307759"/>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EFAE36"/>
                  </a:solidFill>
                  <a:uFillTx/>
                  <a:latin typeface="Calibri"/>
                </a:rPr>
                <a:t>RBx = HSI Roll (1-359</a:t>
              </a:r>
              <a:r>
                <a:rPr lang="en-US" sz="1400" b="1" i="0" u="none" strike="noStrike" kern="1200" cap="none" spc="0" baseline="30000">
                  <a:solidFill>
                    <a:srgbClr val="EFAE36"/>
                  </a:solidFill>
                  <a:uFillTx/>
                  <a:latin typeface="Calibri"/>
                </a:rPr>
                <a:t>o</a:t>
              </a:r>
              <a:r>
                <a:rPr lang="en-US" sz="1400" b="1" i="0" u="none" strike="noStrike" kern="1200" cap="none" spc="0" baseline="0">
                  <a:solidFill>
                    <a:srgbClr val="EFAE36"/>
                  </a:solidFill>
                  <a:uFillTx/>
                  <a:latin typeface="Calibri"/>
                </a:rPr>
                <a:t>) + 135</a:t>
              </a:r>
              <a:r>
                <a:rPr lang="en-US" sz="1400" b="1" i="0" u="none" strike="noStrike" kern="1200" cap="none" spc="0" baseline="30000">
                  <a:solidFill>
                    <a:srgbClr val="EFAE36"/>
                  </a:solidFill>
                  <a:uFillTx/>
                  <a:latin typeface="Calibri"/>
                </a:rPr>
                <a:t>o</a:t>
              </a:r>
              <a:endParaRPr lang="en-US" sz="1000" b="1" i="0" u="none" strike="noStrike" kern="1200" cap="none" spc="0" baseline="0">
                <a:solidFill>
                  <a:srgbClr val="EFAE36"/>
                </a:solidFill>
                <a:uFillTx/>
                <a:latin typeface="Calibri"/>
              </a:endParaRPr>
            </a:p>
          </p:txBody>
        </p:sp>
        <p:sp>
          <p:nvSpPr>
            <p:cNvPr id="23" name="TextBox 17"/>
            <p:cNvSpPr txBox="1"/>
            <p:nvPr/>
          </p:nvSpPr>
          <p:spPr>
            <a:xfrm>
              <a:off x="1979712" y="4131716"/>
              <a:ext cx="1715295" cy="215441"/>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 b="0" i="0" u="none" strike="noStrike" kern="1200" cap="none" spc="0" baseline="0">
                  <a:solidFill>
                    <a:srgbClr val="2A2A2A"/>
                  </a:solidFill>
                  <a:uFillTx/>
                  <a:latin typeface="Calibri"/>
                </a:rPr>
                <a:t>Geochain Satellite </a:t>
              </a:r>
            </a:p>
          </p:txBody>
        </p:sp>
        <p:pic>
          <p:nvPicPr>
            <p:cNvPr id="24" name="Picture 2"/>
            <p:cNvPicPr>
              <a:picLocks noChangeAspect="1"/>
            </p:cNvPicPr>
            <p:nvPr/>
          </p:nvPicPr>
          <p:blipFill>
            <a:blip r:embed="rId2"/>
            <a:srcRect/>
            <a:stretch>
              <a:fillRect/>
            </a:stretch>
          </p:blipFill>
          <p:spPr>
            <a:xfrm>
              <a:off x="288932" y="2044753"/>
              <a:ext cx="2640229" cy="2203868"/>
            </a:xfrm>
            <a:prstGeom prst="rect">
              <a:avLst/>
            </a:prstGeom>
            <a:noFill/>
            <a:ln>
              <a:noFill/>
            </a:ln>
          </p:spPr>
        </p:pic>
        <p:cxnSp>
          <p:nvCxnSpPr>
            <p:cNvPr id="25" name="Straight Connector 86"/>
            <p:cNvCxnSpPr/>
            <p:nvPr/>
          </p:nvCxnSpPr>
          <p:spPr>
            <a:xfrm>
              <a:off x="5543705" y="179560"/>
              <a:ext cx="0" cy="6480719"/>
            </a:xfrm>
            <a:prstGeom prst="straightConnector1">
              <a:avLst/>
            </a:prstGeom>
            <a:noFill/>
            <a:ln w="6345">
              <a:solidFill>
                <a:srgbClr val="00355F"/>
              </a:solidFill>
              <a:prstDash val="solid"/>
            </a:ln>
          </p:spPr>
        </p:cxnSp>
        <p:pic>
          <p:nvPicPr>
            <p:cNvPr id="26" name="Picture 3"/>
            <p:cNvPicPr>
              <a:picLocks noChangeAspect="1"/>
            </p:cNvPicPr>
            <p:nvPr/>
          </p:nvPicPr>
          <p:blipFill>
            <a:blip r:embed="rId3"/>
            <a:srcRect/>
            <a:stretch>
              <a:fillRect/>
            </a:stretch>
          </p:blipFill>
          <p:spPr>
            <a:xfrm>
              <a:off x="5644490" y="984635"/>
              <a:ext cx="3447086" cy="4485598"/>
            </a:xfrm>
            <a:prstGeom prst="rect">
              <a:avLst/>
            </a:prstGeom>
            <a:noFill/>
            <a:ln>
              <a:noFill/>
            </a:ln>
          </p:spPr>
        </p:pic>
        <p:sp>
          <p:nvSpPr>
            <p:cNvPr id="27" name="Rectangle 13"/>
            <p:cNvSpPr/>
            <p:nvPr/>
          </p:nvSpPr>
          <p:spPr>
            <a:xfrm>
              <a:off x="6063596" y="4662251"/>
              <a:ext cx="617210" cy="213731"/>
            </a:xfrm>
            <a:prstGeom prst="rect">
              <a:avLst/>
            </a:prstGeom>
            <a:solidFill>
              <a:srgbClr val="FFFFFF"/>
            </a:solidFill>
            <a:ln w="25402">
              <a:solidFill>
                <a:srgbClr val="A6A6A6"/>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VZ</a:t>
              </a:r>
            </a:p>
          </p:txBody>
        </p:sp>
        <p:sp>
          <p:nvSpPr>
            <p:cNvPr id="28" name="Rectangle 91"/>
            <p:cNvSpPr/>
            <p:nvPr/>
          </p:nvSpPr>
          <p:spPr>
            <a:xfrm>
              <a:off x="7143713" y="4664235"/>
              <a:ext cx="617210" cy="213731"/>
            </a:xfrm>
            <a:prstGeom prst="rect">
              <a:avLst/>
            </a:prstGeom>
            <a:solidFill>
              <a:srgbClr val="FFFFFF"/>
            </a:solidFill>
            <a:ln w="25402">
              <a:solidFill>
                <a:srgbClr val="2E507A"/>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XV</a:t>
              </a:r>
            </a:p>
          </p:txBody>
        </p:sp>
        <p:sp>
          <p:nvSpPr>
            <p:cNvPr id="29" name="Rectangle 93"/>
            <p:cNvSpPr/>
            <p:nvPr/>
          </p:nvSpPr>
          <p:spPr>
            <a:xfrm>
              <a:off x="8223830" y="4662251"/>
              <a:ext cx="617210" cy="213731"/>
            </a:xfrm>
            <a:prstGeom prst="rect">
              <a:avLst/>
            </a:prstGeom>
            <a:solidFill>
              <a:srgbClr val="FFFFFF"/>
            </a:solidFill>
            <a:ln w="25402">
              <a:solidFill>
                <a:srgbClr val="2E507A"/>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YH</a:t>
              </a:r>
            </a:p>
          </p:txBody>
        </p:sp>
        <p:sp>
          <p:nvSpPr>
            <p:cNvPr id="30" name="Rectangle 28"/>
            <p:cNvSpPr/>
            <p:nvPr/>
          </p:nvSpPr>
          <p:spPr>
            <a:xfrm>
              <a:off x="5868143" y="1437418"/>
              <a:ext cx="3167746" cy="3996001"/>
            </a:xfrm>
            <a:prstGeom prst="rect">
              <a:avLst/>
            </a:pr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cxnSp>
          <p:nvCxnSpPr>
            <p:cNvPr id="31" name="Connecteur droit 31"/>
            <p:cNvCxnSpPr/>
            <p:nvPr/>
          </p:nvCxnSpPr>
          <p:spPr>
            <a:xfrm>
              <a:off x="244464" y="260649"/>
              <a:ext cx="0" cy="6399630"/>
            </a:xfrm>
            <a:prstGeom prst="straightConnector1">
              <a:avLst/>
            </a:prstGeom>
            <a:noFill/>
            <a:ln w="9528">
              <a:solidFill>
                <a:srgbClr val="4A7EBB"/>
              </a:solidFill>
              <a:prstDash val="soli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3" name="TextBox 116"/>
          <p:cNvSpPr txBox="1"/>
          <p:nvPr/>
        </p:nvSpPr>
        <p:spPr>
          <a:xfrm>
            <a:off x="3004297" y="188640"/>
            <a:ext cx="2544958" cy="4511128"/>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355F"/>
                </a:solidFill>
                <a:uFillTx/>
                <a:latin typeface="Calibri"/>
              </a:rPr>
              <a:t>Assumes use of ASR-227 or ASR-223 Fixed Sensor Pack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355F"/>
                </a:solidFill>
                <a:uFillTx/>
                <a:latin typeface="Calibri"/>
              </a:rPr>
              <a:t>Step 2 – Second Rotation.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EFAE36"/>
                </a:solidFill>
                <a:uFillTx/>
                <a:latin typeface="Calibri"/>
              </a:rPr>
              <a:t>[ZV,HA] = Rot (DEV). [Z,XV]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355F"/>
                </a:solidFill>
                <a:uFillTx/>
                <a:latin typeface="Calibri"/>
              </a:rPr>
              <a:t>HSI Inc Angle = ‘DEV’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355F"/>
              </a:solidFill>
              <a:uFillTx/>
              <a:latin typeface="Calibri"/>
            </a:endParaRP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r>
              <a:rPr lang="en-GB" sz="1200" b="0" i="0" u="none" strike="noStrike" kern="1200" cap="none" spc="0" baseline="0">
                <a:solidFill>
                  <a:srgbClr val="00355F"/>
                </a:solidFill>
                <a:uFillTx/>
                <a:latin typeface="Calibri"/>
              </a:rPr>
              <a:t>Perform 2</a:t>
            </a:r>
            <a:r>
              <a:rPr lang="en-GB" sz="1200" b="0" i="0" u="none" strike="noStrike" kern="1200" cap="none" spc="0" baseline="30000">
                <a:solidFill>
                  <a:srgbClr val="00355F"/>
                </a:solidFill>
                <a:uFillTx/>
                <a:latin typeface="Calibri"/>
              </a:rPr>
              <a:t>nd</a:t>
            </a:r>
            <a:r>
              <a:rPr lang="en-GB" sz="1200" b="0" i="0" u="none" strike="noStrike" kern="1200" cap="none" spc="0" baseline="0">
                <a:solidFill>
                  <a:srgbClr val="00355F"/>
                </a:solidFill>
                <a:uFillTx/>
                <a:latin typeface="Calibri"/>
              </a:rPr>
              <a:t> rotation on Z and XV components so as to correct for well deviation/Inclination angle.  This can be from either HSI Well Inclination or from Well Deviation listing. </a:t>
            </a: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endParaRPr lang="en-GB" sz="1200" b="0"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100" b="0" i="0" u="none" strike="noStrike" kern="1200" cap="none" spc="0" baseline="0">
                <a:solidFill>
                  <a:srgbClr val="00B050"/>
                </a:solidFill>
                <a:uFillTx/>
                <a:latin typeface="Calibri"/>
              </a:rPr>
              <a:t>(ZV,HA) = [cos(DEV),  sin(DEV);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100" b="0" i="0" u="none" strike="noStrike" kern="1200" cap="none" spc="0" baseline="0">
                <a:solidFill>
                  <a:srgbClr val="00B050"/>
                </a:solidFill>
                <a:uFillTx/>
                <a:latin typeface="Calibri"/>
              </a:rPr>
              <a:t>                  - sin(DEV),  cos(DEV)]*(Z,XV)</a:t>
            </a: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endParaRPr lang="es-ES" sz="1200" b="1" i="0" u="none" strike="noStrike" kern="1200" cap="none" spc="0" baseline="0">
              <a:solidFill>
                <a:srgbClr val="00355F"/>
              </a:solidFill>
              <a:uFillTx/>
              <a:latin typeface="Calibri"/>
            </a:endParaRP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endParaRPr lang="es-ES" sz="1200" b="1"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FF0000"/>
                </a:solidFill>
                <a:uFillTx/>
                <a:latin typeface="Calibri"/>
              </a:rPr>
              <a:t>ZV =  Z * cos(DEV)  + XV * sin(DEV)</a:t>
            </a:r>
            <a:r>
              <a:rPr lang="en-US" sz="1200" b="0" i="0" u="none" strike="noStrike" kern="1200" cap="none" spc="0" baseline="0">
                <a:solidFill>
                  <a:srgbClr val="000000"/>
                </a:solidFill>
                <a:uFillTx/>
                <a:latin typeface="Calibri"/>
              </a:rPr>
              <a: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0" u="none" strike="noStrike" kern="1200" cap="none" spc="0" baseline="0">
                <a:solidFill>
                  <a:srgbClr val="FF0000"/>
                </a:solidFill>
                <a:uFillTx/>
                <a:latin typeface="Calibri"/>
              </a:rPr>
              <a:t>HA = - Z * sin(DEV) + XV * cos(DEV)</a:t>
            </a:r>
            <a:endParaRPr lang="en-GB" sz="12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FF0000"/>
                </a:solidFill>
                <a:uFillTx/>
                <a:latin typeface="Calibri"/>
              </a:rPr>
              <a:t> </a:t>
            </a:r>
          </a:p>
        </p:txBody>
      </p:sp>
      <p:cxnSp>
        <p:nvCxnSpPr>
          <p:cNvPr id="4" name="Straight Connector 86"/>
          <p:cNvCxnSpPr/>
          <p:nvPr/>
        </p:nvCxnSpPr>
        <p:spPr>
          <a:xfrm>
            <a:off x="5543705" y="179560"/>
            <a:ext cx="0" cy="6480719"/>
          </a:xfrm>
          <a:prstGeom prst="straightConnector1">
            <a:avLst/>
          </a:prstGeom>
          <a:noFill/>
          <a:ln w="6345">
            <a:solidFill>
              <a:srgbClr val="00355F"/>
            </a:solidFill>
            <a:prstDash val="solid"/>
          </a:ln>
        </p:spPr>
      </p:cxnSp>
      <p:cxnSp>
        <p:nvCxnSpPr>
          <p:cNvPr id="5" name="Straight Arrow Connector 24"/>
          <p:cNvCxnSpPr/>
          <p:nvPr/>
        </p:nvCxnSpPr>
        <p:spPr>
          <a:xfrm flipV="1">
            <a:off x="1372788" y="3140963"/>
            <a:ext cx="0" cy="648072"/>
          </a:xfrm>
          <a:prstGeom prst="straightConnector1">
            <a:avLst/>
          </a:prstGeom>
          <a:noFill/>
          <a:ln w="28575">
            <a:solidFill>
              <a:srgbClr val="00355F"/>
            </a:solidFill>
            <a:prstDash val="solid"/>
            <a:tailEnd type="arrow"/>
          </a:ln>
        </p:spPr>
      </p:cxnSp>
      <p:cxnSp>
        <p:nvCxnSpPr>
          <p:cNvPr id="6" name="Straight Arrow Connector 26"/>
          <p:cNvCxnSpPr/>
          <p:nvPr/>
        </p:nvCxnSpPr>
        <p:spPr>
          <a:xfrm>
            <a:off x="1372788" y="3789035"/>
            <a:ext cx="576063" cy="0"/>
          </a:xfrm>
          <a:prstGeom prst="straightConnector1">
            <a:avLst/>
          </a:prstGeom>
          <a:noFill/>
          <a:ln w="28575">
            <a:solidFill>
              <a:srgbClr val="EFAE36"/>
            </a:solidFill>
            <a:prstDash val="solid"/>
            <a:tailEnd type="arrow"/>
          </a:ln>
        </p:spPr>
      </p:cxnSp>
      <p:grpSp>
        <p:nvGrpSpPr>
          <p:cNvPr id="7" name="Group 126"/>
          <p:cNvGrpSpPr/>
          <p:nvPr/>
        </p:nvGrpSpPr>
        <p:grpSpPr>
          <a:xfrm>
            <a:off x="508689" y="332658"/>
            <a:ext cx="2088233" cy="1614190"/>
            <a:chOff x="508689" y="332658"/>
            <a:chExt cx="2088233" cy="1614190"/>
          </a:xfrm>
        </p:grpSpPr>
        <p:grpSp>
          <p:nvGrpSpPr>
            <p:cNvPr id="8" name="Groupe 67"/>
            <p:cNvGrpSpPr/>
            <p:nvPr/>
          </p:nvGrpSpPr>
          <p:grpSpPr>
            <a:xfrm>
              <a:off x="826544" y="630826"/>
              <a:ext cx="1368152" cy="1316022"/>
              <a:chOff x="826544" y="630826"/>
              <a:chExt cx="1368152" cy="1316022"/>
            </a:xfrm>
          </p:grpSpPr>
          <p:sp>
            <p:nvSpPr>
              <p:cNvPr id="9" name="Ellipse 70"/>
              <p:cNvSpPr/>
              <p:nvPr/>
            </p:nvSpPr>
            <p:spPr>
              <a:xfrm>
                <a:off x="826544" y="630826"/>
                <a:ext cx="1368152" cy="131602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CC">
                  <a:alpha val="27843"/>
                </a:srgbClr>
              </a:solidFill>
              <a:ln w="6345">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0" name="Ellipse 69"/>
              <p:cNvSpPr/>
              <p:nvPr/>
            </p:nvSpPr>
            <p:spPr>
              <a:xfrm rot="5400013">
                <a:off x="1133850" y="669813"/>
                <a:ext cx="771387" cy="13502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85D8A"/>
                </a:solidFill>
                <a:custDash>
                  <a:ds d="100000" sp="100000"/>
                </a:custDash>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grpSp>
        <p:cxnSp>
          <p:nvCxnSpPr>
            <p:cNvPr id="11" name="Straight Arrow Connector 30"/>
            <p:cNvCxnSpPr>
              <a:endCxn id="9" idx="0"/>
            </p:cNvCxnSpPr>
            <p:nvPr/>
          </p:nvCxnSpPr>
          <p:spPr>
            <a:xfrm flipH="1" flipV="1">
              <a:off x="1510616" y="630826"/>
              <a:ext cx="6190" cy="709940"/>
            </a:xfrm>
            <a:prstGeom prst="straightConnector1">
              <a:avLst/>
            </a:prstGeom>
            <a:noFill/>
            <a:ln w="9528">
              <a:solidFill>
                <a:srgbClr val="00355F"/>
              </a:solidFill>
              <a:prstDash val="solid"/>
              <a:tailEnd type="arrow"/>
            </a:ln>
          </p:spPr>
        </p:cxnSp>
        <p:sp>
          <p:nvSpPr>
            <p:cNvPr id="12" name="TextBox 16"/>
            <p:cNvSpPr txBox="1"/>
            <p:nvPr/>
          </p:nvSpPr>
          <p:spPr>
            <a:xfrm>
              <a:off x="1300779" y="332658"/>
              <a:ext cx="432044"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355F"/>
                  </a:solidFill>
                  <a:uFillTx/>
                  <a:latin typeface="Calibri"/>
                </a:rPr>
                <a:t>ZV</a:t>
              </a:r>
            </a:p>
          </p:txBody>
        </p:sp>
        <p:cxnSp>
          <p:nvCxnSpPr>
            <p:cNvPr id="13" name="Straight Arrow Connector 32"/>
            <p:cNvCxnSpPr/>
            <p:nvPr/>
          </p:nvCxnSpPr>
          <p:spPr>
            <a:xfrm flipV="1">
              <a:off x="1516806" y="980730"/>
              <a:ext cx="144009" cy="360036"/>
            </a:xfrm>
            <a:prstGeom prst="straightConnector1">
              <a:avLst/>
            </a:prstGeom>
            <a:noFill/>
            <a:ln w="9528">
              <a:solidFill>
                <a:srgbClr val="EFAE36"/>
              </a:solidFill>
              <a:custDash>
                <a:ds d="299906" sp="299906"/>
              </a:custDash>
              <a:tailEnd type="arrow"/>
            </a:ln>
          </p:spPr>
        </p:cxnSp>
        <p:cxnSp>
          <p:nvCxnSpPr>
            <p:cNvPr id="14" name="Straight Arrow Connector 33"/>
            <p:cNvCxnSpPr>
              <a:endCxn id="10" idx="0"/>
            </p:cNvCxnSpPr>
            <p:nvPr/>
          </p:nvCxnSpPr>
          <p:spPr>
            <a:xfrm>
              <a:off x="1516806" y="1340766"/>
              <a:ext cx="677891" cy="4170"/>
            </a:xfrm>
            <a:prstGeom prst="straightConnector1">
              <a:avLst/>
            </a:prstGeom>
            <a:noFill/>
            <a:ln w="9528">
              <a:solidFill>
                <a:srgbClr val="EFAE36"/>
              </a:solidFill>
              <a:prstDash val="solid"/>
              <a:tailEnd type="arrow"/>
            </a:ln>
          </p:spPr>
        </p:cxnSp>
        <p:cxnSp>
          <p:nvCxnSpPr>
            <p:cNvPr id="15" name="Straight Connector 34"/>
            <p:cNvCxnSpPr>
              <a:endCxn id="9" idx="4"/>
            </p:cNvCxnSpPr>
            <p:nvPr/>
          </p:nvCxnSpPr>
          <p:spPr>
            <a:xfrm flipH="1" flipV="1">
              <a:off x="1026898" y="823554"/>
              <a:ext cx="489908" cy="517212"/>
            </a:xfrm>
            <a:prstGeom prst="straightConnector1">
              <a:avLst/>
            </a:prstGeom>
            <a:noFill/>
            <a:ln w="9528">
              <a:solidFill>
                <a:srgbClr val="FF0000"/>
              </a:solidFill>
              <a:custDash>
                <a:ds d="799706" sp="799706"/>
              </a:custDash>
            </a:ln>
          </p:spPr>
        </p:cxnSp>
        <p:sp>
          <p:nvSpPr>
            <p:cNvPr id="16" name="TextBox 16"/>
            <p:cNvSpPr txBox="1"/>
            <p:nvPr/>
          </p:nvSpPr>
          <p:spPr>
            <a:xfrm>
              <a:off x="508689" y="404667"/>
              <a:ext cx="533872" cy="461662"/>
            </a:xfrm>
            <a:prstGeom prst="rect">
              <a:avLst/>
            </a:prstGeom>
            <a:noFill/>
            <a:ln>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1" u="none" strike="noStrike" kern="1200" cap="none" spc="0" baseline="0">
                  <a:solidFill>
                    <a:srgbClr val="FF0000"/>
                  </a:solidFill>
                  <a:uFillTx/>
                  <a:latin typeface="Calibri"/>
                </a:rPr>
                <a:t>Well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1" u="none" strike="noStrike" kern="1200" cap="none" spc="0" baseline="0">
                  <a:solidFill>
                    <a:srgbClr val="FF0000"/>
                  </a:solidFill>
                  <a:uFillTx/>
                  <a:latin typeface="Calibri"/>
                </a:rPr>
                <a:t>axis</a:t>
              </a:r>
            </a:p>
          </p:txBody>
        </p:sp>
        <p:sp>
          <p:nvSpPr>
            <p:cNvPr id="17" name="TextBox 18"/>
            <p:cNvSpPr txBox="1"/>
            <p:nvPr/>
          </p:nvSpPr>
          <p:spPr>
            <a:xfrm>
              <a:off x="1516806" y="692694"/>
              <a:ext cx="432044"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EFAE36"/>
                  </a:solidFill>
                  <a:uFillTx/>
                  <a:latin typeface="Calibri"/>
                </a:rPr>
                <a:t>YH</a:t>
              </a:r>
            </a:p>
          </p:txBody>
        </p:sp>
        <p:sp>
          <p:nvSpPr>
            <p:cNvPr id="18" name="TextBox 17"/>
            <p:cNvSpPr txBox="1"/>
            <p:nvPr/>
          </p:nvSpPr>
          <p:spPr>
            <a:xfrm>
              <a:off x="2164878" y="1196748"/>
              <a:ext cx="432044"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EFAE36"/>
                  </a:solidFill>
                  <a:uFillTx/>
                  <a:latin typeface="Calibri"/>
                </a:rPr>
                <a:t>HA</a:t>
              </a:r>
            </a:p>
          </p:txBody>
        </p:sp>
      </p:grpSp>
      <p:grpSp>
        <p:nvGrpSpPr>
          <p:cNvPr id="19" name="Group 197"/>
          <p:cNvGrpSpPr/>
          <p:nvPr/>
        </p:nvGrpSpPr>
        <p:grpSpPr>
          <a:xfrm>
            <a:off x="292662" y="2132856"/>
            <a:ext cx="2664297" cy="2088224"/>
            <a:chOff x="292662" y="2132856"/>
            <a:chExt cx="2664297" cy="2088224"/>
          </a:xfrm>
        </p:grpSpPr>
        <p:pic>
          <p:nvPicPr>
            <p:cNvPr id="20" name="Picture 4"/>
            <p:cNvPicPr>
              <a:picLocks noChangeAspect="1"/>
            </p:cNvPicPr>
            <p:nvPr/>
          </p:nvPicPr>
          <p:blipFill>
            <a:blip r:embed="rId2"/>
            <a:srcRect/>
            <a:stretch>
              <a:fillRect/>
            </a:stretch>
          </p:blipFill>
          <p:spPr>
            <a:xfrm>
              <a:off x="724716" y="2132856"/>
              <a:ext cx="288036" cy="432044"/>
            </a:xfrm>
            <a:prstGeom prst="rect">
              <a:avLst/>
            </a:prstGeom>
            <a:noFill/>
            <a:ln>
              <a:noFill/>
            </a:ln>
          </p:spPr>
        </p:pic>
        <p:grpSp>
          <p:nvGrpSpPr>
            <p:cNvPr id="21" name="Group 194"/>
            <p:cNvGrpSpPr/>
            <p:nvPr/>
          </p:nvGrpSpPr>
          <p:grpSpPr>
            <a:xfrm>
              <a:off x="292662" y="2564901"/>
              <a:ext cx="2664297" cy="1656179"/>
              <a:chOff x="292662" y="2564901"/>
              <a:chExt cx="2664297" cy="1656179"/>
            </a:xfrm>
          </p:grpSpPr>
          <p:cxnSp>
            <p:nvCxnSpPr>
              <p:cNvPr id="22" name="Straight Connector 43"/>
              <p:cNvCxnSpPr/>
              <p:nvPr/>
            </p:nvCxnSpPr>
            <p:spPr>
              <a:xfrm>
                <a:off x="292662" y="2564901"/>
                <a:ext cx="532867" cy="0"/>
              </a:xfrm>
              <a:prstGeom prst="straightConnector1">
                <a:avLst/>
              </a:prstGeom>
              <a:noFill/>
              <a:ln w="9528">
                <a:solidFill>
                  <a:srgbClr val="000000"/>
                </a:solidFill>
                <a:prstDash val="solid"/>
              </a:ln>
            </p:spPr>
          </p:cxnSp>
          <p:sp>
            <p:nvSpPr>
              <p:cNvPr id="23" name="Freeform 44"/>
              <p:cNvSpPr/>
              <p:nvPr/>
            </p:nvSpPr>
            <p:spPr>
              <a:xfrm>
                <a:off x="825529" y="2564901"/>
                <a:ext cx="1008656" cy="1656179"/>
              </a:xfrm>
              <a:custGeom>
                <a:avLst/>
                <a:gdLst>
                  <a:gd name="f0" fmla="val 10800000"/>
                  <a:gd name="f1" fmla="val 5400000"/>
                  <a:gd name="f2" fmla="val 180"/>
                  <a:gd name="f3" fmla="val w"/>
                  <a:gd name="f4" fmla="val h"/>
                  <a:gd name="f5" fmla="val 0"/>
                  <a:gd name="f6" fmla="val 817829"/>
                  <a:gd name="f7" fmla="val 1213164"/>
                  <a:gd name="f8" fmla="val 12071"/>
                  <a:gd name="f9" fmla="val 6035"/>
                  <a:gd name="f10" fmla="val 154663"/>
                  <a:gd name="f11" fmla="val 309327"/>
                  <a:gd name="f12" fmla="val 134293"/>
                  <a:gd name="f13" fmla="val 511521"/>
                  <a:gd name="f14" fmla="val 268586"/>
                  <a:gd name="f15" fmla="val 713715"/>
                  <a:gd name="f16" fmla="val 543207"/>
                  <a:gd name="f17" fmla="val 963439"/>
                  <a:gd name="f18" fmla="+- 0 0 -90"/>
                  <a:gd name="f19" fmla="*/ f3 1 817829"/>
                  <a:gd name="f20" fmla="*/ f4 1 1213164"/>
                  <a:gd name="f21" fmla="+- f7 0 f5"/>
                  <a:gd name="f22" fmla="+- f6 0 f5"/>
                  <a:gd name="f23" fmla="*/ f18 f0 1"/>
                  <a:gd name="f24" fmla="*/ f22 1 817829"/>
                  <a:gd name="f25" fmla="*/ f21 1 1213164"/>
                  <a:gd name="f26" fmla="*/ 12071 f22 1"/>
                  <a:gd name="f27" fmla="*/ 0 f21 1"/>
                  <a:gd name="f28" fmla="*/ 134293 f22 1"/>
                  <a:gd name="f29" fmla="*/ 511521 f21 1"/>
                  <a:gd name="f30" fmla="*/ 817829 f22 1"/>
                  <a:gd name="f31" fmla="*/ 1213164 f21 1"/>
                  <a:gd name="f32" fmla="*/ f23 1 f2"/>
                  <a:gd name="f33" fmla="*/ f26 1 817829"/>
                  <a:gd name="f34" fmla="*/ f27 1 1213164"/>
                  <a:gd name="f35" fmla="*/ f28 1 817829"/>
                  <a:gd name="f36" fmla="*/ f29 1 1213164"/>
                  <a:gd name="f37" fmla="*/ f30 1 817829"/>
                  <a:gd name="f38" fmla="*/ f31 1 1213164"/>
                  <a:gd name="f39" fmla="*/ f5 1 f24"/>
                  <a:gd name="f40" fmla="*/ f6 1 f24"/>
                  <a:gd name="f41" fmla="*/ f5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Lst>
                <a:rect l="f50" t="f53" r="f51" b="f52"/>
                <a:pathLst>
                  <a:path w="817829" h="1213164">
                    <a:moveTo>
                      <a:pt x="f8" y="f5"/>
                    </a:moveTo>
                    <a:cubicBezTo>
                      <a:pt x="f9" y="f10"/>
                      <a:pt x="f5" y="f11"/>
                      <a:pt x="f12" y="f13"/>
                    </a:cubicBezTo>
                    <a:cubicBezTo>
                      <a:pt x="f14" y="f15"/>
                      <a:pt x="f16" y="f17"/>
                      <a:pt x="f6" y="f7"/>
                    </a:cubicBezTo>
                  </a:path>
                </a:pathLst>
              </a:custGeom>
              <a:noFill/>
              <a:ln w="38103">
                <a:solidFill>
                  <a:srgbClr val="000000"/>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cxnSp>
            <p:nvCxnSpPr>
              <p:cNvPr id="24" name="Straight Connector 48"/>
              <p:cNvCxnSpPr/>
              <p:nvPr/>
            </p:nvCxnSpPr>
            <p:spPr>
              <a:xfrm>
                <a:off x="825529" y="2564901"/>
                <a:ext cx="2131430" cy="0"/>
              </a:xfrm>
              <a:prstGeom prst="straightConnector1">
                <a:avLst/>
              </a:prstGeom>
              <a:noFill/>
              <a:ln w="9528">
                <a:solidFill>
                  <a:srgbClr val="000000"/>
                </a:solidFill>
                <a:prstDash val="solid"/>
              </a:ln>
            </p:spPr>
          </p:cxnSp>
        </p:grpSp>
      </p:grpSp>
      <p:cxnSp>
        <p:nvCxnSpPr>
          <p:cNvPr id="25" name="Straight Arrow Connector 49"/>
          <p:cNvCxnSpPr/>
          <p:nvPr/>
        </p:nvCxnSpPr>
        <p:spPr>
          <a:xfrm flipH="1" flipV="1">
            <a:off x="652707" y="2996955"/>
            <a:ext cx="720081" cy="792080"/>
          </a:xfrm>
          <a:prstGeom prst="straightConnector1">
            <a:avLst/>
          </a:prstGeom>
          <a:noFill/>
          <a:ln w="9528">
            <a:solidFill>
              <a:srgbClr val="FF0000"/>
            </a:solidFill>
            <a:custDash>
              <a:ds d="799706" sp="799706"/>
            </a:custDash>
            <a:tailEnd type="arrow"/>
          </a:ln>
        </p:spPr>
      </p:cxnSp>
      <p:cxnSp>
        <p:nvCxnSpPr>
          <p:cNvPr id="26" name="Straight Arrow Connector 50"/>
          <p:cNvCxnSpPr/>
          <p:nvPr/>
        </p:nvCxnSpPr>
        <p:spPr>
          <a:xfrm flipV="1">
            <a:off x="1372788" y="2996955"/>
            <a:ext cx="648072" cy="792080"/>
          </a:xfrm>
          <a:prstGeom prst="straightConnector1">
            <a:avLst/>
          </a:prstGeom>
          <a:noFill/>
          <a:ln w="3172">
            <a:solidFill>
              <a:srgbClr val="000000"/>
            </a:solidFill>
            <a:prstDash val="solid"/>
            <a:tailEnd type="arrow"/>
          </a:ln>
        </p:spPr>
      </p:cxnSp>
      <p:grpSp>
        <p:nvGrpSpPr>
          <p:cNvPr id="27" name="Group 215"/>
          <p:cNvGrpSpPr/>
          <p:nvPr/>
        </p:nvGrpSpPr>
        <p:grpSpPr>
          <a:xfrm>
            <a:off x="1228770" y="3789035"/>
            <a:ext cx="144018" cy="144018"/>
            <a:chOff x="1228770" y="3789035"/>
            <a:chExt cx="144018" cy="144018"/>
          </a:xfrm>
        </p:grpSpPr>
        <p:sp>
          <p:nvSpPr>
            <p:cNvPr id="28" name="Oval 52"/>
            <p:cNvSpPr/>
            <p:nvPr/>
          </p:nvSpPr>
          <p:spPr>
            <a:xfrm>
              <a:off x="1276776" y="3837041"/>
              <a:ext cx="48006" cy="4800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FAE36"/>
            </a:solidFill>
            <a:ln w="3172">
              <a:solidFill>
                <a:srgbClr val="EFAE36"/>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9" name="Oval 53"/>
            <p:cNvSpPr/>
            <p:nvPr/>
          </p:nvSpPr>
          <p:spPr>
            <a:xfrm>
              <a:off x="1228770" y="3789035"/>
              <a:ext cx="144018" cy="14401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3172">
              <a:solidFill>
                <a:srgbClr val="EFAE36"/>
              </a:solidFill>
              <a:custDash>
                <a:ds d="300378" sp="300378"/>
              </a:custDash>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grpSp>
      <p:sp>
        <p:nvSpPr>
          <p:cNvPr id="30" name="TextBox 17"/>
          <p:cNvSpPr txBox="1"/>
          <p:nvPr/>
        </p:nvSpPr>
        <p:spPr>
          <a:xfrm>
            <a:off x="1876842" y="3645026"/>
            <a:ext cx="1152125" cy="312176"/>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EFAE36"/>
                </a:solidFill>
                <a:uFillTx/>
                <a:latin typeface="Calibri"/>
              </a:rPr>
              <a:t>HA</a:t>
            </a:r>
            <a:r>
              <a:rPr lang="en-US" sz="1000" b="1" i="0" u="none" strike="noStrike" kern="1200" cap="none" spc="0" baseline="0">
                <a:solidFill>
                  <a:srgbClr val="EFAE36"/>
                </a:solidFill>
                <a:uFillTx/>
                <a:latin typeface="Calibri"/>
              </a:rPr>
              <a:t>(HAZI)</a:t>
            </a:r>
          </a:p>
        </p:txBody>
      </p:sp>
      <p:sp>
        <p:nvSpPr>
          <p:cNvPr id="31" name="TextBox 16"/>
          <p:cNvSpPr txBox="1"/>
          <p:nvPr/>
        </p:nvSpPr>
        <p:spPr>
          <a:xfrm>
            <a:off x="1156761" y="2924946"/>
            <a:ext cx="432044" cy="312176"/>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355F"/>
                </a:solidFill>
                <a:uFillTx/>
                <a:latin typeface="Calibri"/>
              </a:rPr>
              <a:t>ZV</a:t>
            </a:r>
          </a:p>
        </p:txBody>
      </p:sp>
      <p:sp>
        <p:nvSpPr>
          <p:cNvPr id="32" name="TextBox 17"/>
          <p:cNvSpPr txBox="1"/>
          <p:nvPr/>
        </p:nvSpPr>
        <p:spPr>
          <a:xfrm>
            <a:off x="1948851" y="2780928"/>
            <a:ext cx="432044" cy="261609"/>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1200" cap="none" spc="0" baseline="0">
                <a:solidFill>
                  <a:srgbClr val="000000"/>
                </a:solidFill>
                <a:uFillTx/>
                <a:latin typeface="Calibri"/>
              </a:rPr>
              <a:t>XV</a:t>
            </a:r>
          </a:p>
        </p:txBody>
      </p:sp>
      <p:sp>
        <p:nvSpPr>
          <p:cNvPr id="33" name="TextBox 18"/>
          <p:cNvSpPr txBox="1"/>
          <p:nvPr/>
        </p:nvSpPr>
        <p:spPr>
          <a:xfrm>
            <a:off x="940743" y="3861044"/>
            <a:ext cx="432044" cy="312176"/>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EFAE36"/>
                </a:solidFill>
                <a:uFillTx/>
                <a:latin typeface="Calibri"/>
              </a:rPr>
              <a:t>YH</a:t>
            </a:r>
          </a:p>
        </p:txBody>
      </p:sp>
      <p:sp>
        <p:nvSpPr>
          <p:cNvPr id="34" name="Arc 58"/>
          <p:cNvSpPr/>
          <p:nvPr/>
        </p:nvSpPr>
        <p:spPr>
          <a:xfrm rot="3525856">
            <a:off x="1212234" y="3438215"/>
            <a:ext cx="144018" cy="211381"/>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48"/>
              <a:gd name="f11" fmla="val 169"/>
              <a:gd name="f12" fmla="+- 0 0 -138"/>
              <a:gd name="f13" fmla="+- 0 0 -288"/>
              <a:gd name="f14" fmla="+- 0 0 -439"/>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prstDash val="solid"/>
            <a:headEnd type="arrow"/>
          </a:ln>
        </p:spPr>
        <p:txBody>
          <a:bodyPr vert="horz" wrap="square" lIns="91430" tIns="45710" rIns="91430" bIns="4571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5" name="TextBox 16"/>
          <p:cNvSpPr txBox="1"/>
          <p:nvPr/>
        </p:nvSpPr>
        <p:spPr>
          <a:xfrm>
            <a:off x="148654" y="2708919"/>
            <a:ext cx="533872" cy="600166"/>
          </a:xfrm>
          <a:prstGeom prst="rect">
            <a:avLst/>
          </a:prstGeom>
          <a:noFill/>
          <a:ln>
            <a:noFill/>
          </a:ln>
        </p:spPr>
        <p:txBody>
          <a:bodyPr vert="horz" wrap="square" lIns="91430" tIns="45710" rIns="91430" bIns="4571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0000"/>
                </a:solidFill>
                <a:uFillTx/>
                <a:latin typeface="Calibri"/>
              </a:rPr>
              <a:t>Tool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FF0000"/>
                </a:solidFill>
                <a:uFillTx/>
                <a:latin typeface="Calibri"/>
              </a:rPr>
              <a:t>Axis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1" i="1" u="none" strike="noStrike" kern="1200" cap="none" spc="0" baseline="0">
              <a:solidFill>
                <a:srgbClr val="FF0000"/>
              </a:solidFill>
              <a:uFillTx/>
              <a:latin typeface="Calibri"/>
            </a:endParaRPr>
          </a:p>
        </p:txBody>
      </p:sp>
      <p:sp>
        <p:nvSpPr>
          <p:cNvPr id="36" name="TextBox 16"/>
          <p:cNvSpPr txBox="1"/>
          <p:nvPr/>
        </p:nvSpPr>
        <p:spPr>
          <a:xfrm>
            <a:off x="220663" y="3429000"/>
            <a:ext cx="1080116" cy="569387"/>
          </a:xfrm>
          <a:prstGeom prst="rect">
            <a:avLst/>
          </a:prstGeom>
          <a:noFill/>
          <a:ln>
            <a:noFill/>
          </a:ln>
        </p:spPr>
        <p:txBody>
          <a:bodyPr vert="horz" wrap="square" lIns="91430" tIns="45710" rIns="91430" bIns="4571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1" i="1" u="none" strike="noStrike" kern="1200" cap="none" spc="0" baseline="0">
                <a:solidFill>
                  <a:srgbClr val="000000"/>
                </a:solidFill>
                <a:uFillTx/>
                <a:latin typeface="Calibri"/>
              </a:rPr>
              <a:t>DEV</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1" i="1" u="none" strike="noStrike" kern="1200" cap="none" spc="0" baseline="0">
                <a:solidFill>
                  <a:srgbClr val="000000"/>
                </a:solidFill>
                <a:uFillTx/>
                <a:latin typeface="Calibri"/>
              </a:rPr>
              <a:t>Well Deviation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100" b="1" i="1" u="none" strike="noStrike" kern="1200" cap="none" spc="0" baseline="0">
              <a:solidFill>
                <a:srgbClr val="FF0000"/>
              </a:solidFill>
              <a:uFillTx/>
              <a:latin typeface="Calibri"/>
            </a:endParaRPr>
          </a:p>
        </p:txBody>
      </p:sp>
      <p:sp>
        <p:nvSpPr>
          <p:cNvPr id="37" name="TextBox 61"/>
          <p:cNvSpPr txBox="1"/>
          <p:nvPr/>
        </p:nvSpPr>
        <p:spPr>
          <a:xfrm>
            <a:off x="251524" y="4653134"/>
            <a:ext cx="2664296" cy="1415756"/>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355F"/>
                </a:solidFill>
                <a:uFillTx/>
                <a:latin typeface="Calibri"/>
              </a:rPr>
              <a:t>Second Rotation in Vertical Plane of Deviation (HSI Inclination Value)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355F"/>
                </a:solidFill>
                <a:uFillTx/>
                <a:latin typeface="Calibri"/>
              </a:rPr>
              <a:t>Vertical Plane tangent to borehole, in Azimuth HAZI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EFAE36"/>
                </a:solidFill>
                <a:uFillTx/>
                <a:latin typeface="Calibri"/>
              </a:rPr>
              <a:t>[ZV,HA] = Rot (DEV). [Z,XV]</a:t>
            </a:r>
          </a:p>
        </p:txBody>
      </p:sp>
      <p:sp>
        <p:nvSpPr>
          <p:cNvPr id="38" name="TextBox 62"/>
          <p:cNvSpPr txBox="1"/>
          <p:nvPr/>
        </p:nvSpPr>
        <p:spPr>
          <a:xfrm>
            <a:off x="249000" y="188640"/>
            <a:ext cx="2737137" cy="338538"/>
          </a:xfrm>
          <a:prstGeom prst="rect">
            <a:avLst/>
          </a:prstGeom>
          <a:noFill/>
          <a:ln>
            <a:noFill/>
          </a:ln>
        </p:spPr>
        <p:txBody>
          <a:bodyPr vert="horz" wrap="non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355F"/>
                </a:solidFill>
                <a:uFillTx/>
                <a:latin typeface="Calibri"/>
              </a:rPr>
              <a:t>b)                            2</a:t>
            </a:r>
            <a:r>
              <a:rPr lang="en-GB" sz="1600" b="1" i="0" u="none" strike="noStrike" kern="1200" cap="none" spc="0" baseline="30000">
                <a:solidFill>
                  <a:srgbClr val="00355F"/>
                </a:solidFill>
                <a:uFillTx/>
                <a:latin typeface="Calibri"/>
              </a:rPr>
              <a:t>nd</a:t>
            </a:r>
            <a:r>
              <a:rPr lang="en-GB" sz="1600" b="1" i="0" u="none" strike="noStrike" kern="1200" cap="none" spc="0" baseline="0">
                <a:solidFill>
                  <a:srgbClr val="00355F"/>
                </a:solidFill>
                <a:uFillTx/>
                <a:latin typeface="Calibri"/>
              </a:rPr>
              <a:t> Rotation </a:t>
            </a:r>
          </a:p>
        </p:txBody>
      </p:sp>
      <p:cxnSp>
        <p:nvCxnSpPr>
          <p:cNvPr id="39" name="Straight Connector 63"/>
          <p:cNvCxnSpPr/>
          <p:nvPr/>
        </p:nvCxnSpPr>
        <p:spPr>
          <a:xfrm>
            <a:off x="2987216" y="188640"/>
            <a:ext cx="0" cy="6480719"/>
          </a:xfrm>
          <a:prstGeom prst="straightConnector1">
            <a:avLst/>
          </a:prstGeom>
          <a:noFill/>
          <a:ln w="6345">
            <a:solidFill>
              <a:srgbClr val="00355F"/>
            </a:solidFill>
            <a:prstDash val="solid"/>
          </a:ln>
        </p:spPr>
      </p:cxnSp>
      <p:sp>
        <p:nvSpPr>
          <p:cNvPr id="40" name="Rectangle 2"/>
          <p:cNvSpPr/>
          <p:nvPr/>
        </p:nvSpPr>
        <p:spPr>
          <a:xfrm>
            <a:off x="3080403" y="4653134"/>
            <a:ext cx="2314547" cy="1472933"/>
          </a:xfrm>
          <a:prstGeom prst="rect">
            <a:avLst/>
          </a:prstGeom>
          <a:noFill/>
          <a:ln>
            <a:noFill/>
            <a:prstDash val="solid"/>
          </a:ln>
        </p:spPr>
        <p:txBody>
          <a:bodyPr vert="horz" wrap="square" lIns="65306" tIns="32653" rIns="65306" bIns="32653"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1" u="none" strike="noStrike" kern="1200" cap="none" spc="0" baseline="0">
                <a:solidFill>
                  <a:srgbClr val="000000"/>
                </a:solidFill>
                <a:uFillTx/>
                <a:latin typeface="Calibri"/>
              </a:rPr>
              <a:t>QC Tip: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0" i="1" u="none" strike="noStrike" kern="1200" cap="none" spc="0" baseline="0">
                <a:solidFill>
                  <a:srgbClr val="000000"/>
                </a:solidFill>
                <a:uFillTx/>
                <a:latin typeface="Calibri"/>
              </a:rPr>
              <a:t>A cross normalized trace display of ZV, HA after second rotation would generally show an increase of amplitude of direct arrival on ZV relatively to Z, and a decrease of amplitude on HA relatively to XV, in a deviated well / rig source VSP.</a:t>
            </a:r>
            <a:endParaRPr lang="en-GB" sz="1100" b="0" i="1" u="none" strike="noStrike" kern="1200" cap="none" spc="0" baseline="0">
              <a:solidFill>
                <a:srgbClr val="000000"/>
              </a:solidFill>
              <a:uFillTx/>
              <a:latin typeface="Calibri"/>
            </a:endParaRPr>
          </a:p>
        </p:txBody>
      </p:sp>
      <p:pic>
        <p:nvPicPr>
          <p:cNvPr id="41" name="Picture 4"/>
          <p:cNvPicPr>
            <a:picLocks noChangeAspect="1"/>
          </p:cNvPicPr>
          <p:nvPr/>
        </p:nvPicPr>
        <p:blipFill>
          <a:blip r:embed="rId3"/>
          <a:srcRect/>
          <a:stretch>
            <a:fillRect/>
          </a:stretch>
        </p:blipFill>
        <p:spPr>
          <a:xfrm>
            <a:off x="5646740" y="978490"/>
            <a:ext cx="3427200" cy="4483904"/>
          </a:xfrm>
          <a:prstGeom prst="rect">
            <a:avLst/>
          </a:prstGeom>
          <a:noFill/>
          <a:ln>
            <a:noFill/>
          </a:ln>
        </p:spPr>
      </p:pic>
      <p:sp>
        <p:nvSpPr>
          <p:cNvPr id="42" name="Rectangle 65"/>
          <p:cNvSpPr/>
          <p:nvPr/>
        </p:nvSpPr>
        <p:spPr>
          <a:xfrm>
            <a:off x="6063596" y="4655429"/>
            <a:ext cx="617210" cy="213731"/>
          </a:xfrm>
          <a:prstGeom prst="rect">
            <a:avLst/>
          </a:prstGeom>
          <a:solidFill>
            <a:srgbClr val="FFFFFF"/>
          </a:solidFill>
          <a:ln w="25402">
            <a:solidFill>
              <a:srgbClr val="E9A23A"/>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ZV</a:t>
            </a:r>
          </a:p>
        </p:txBody>
      </p:sp>
      <p:sp>
        <p:nvSpPr>
          <p:cNvPr id="43" name="Rectangle 66"/>
          <p:cNvSpPr/>
          <p:nvPr/>
        </p:nvSpPr>
        <p:spPr>
          <a:xfrm>
            <a:off x="7143713" y="4657414"/>
            <a:ext cx="617210" cy="213731"/>
          </a:xfrm>
          <a:prstGeom prst="rect">
            <a:avLst/>
          </a:prstGeom>
          <a:solidFill>
            <a:srgbClr val="FFFFFF"/>
          </a:solidFill>
          <a:ln w="25402">
            <a:solidFill>
              <a:srgbClr val="E9A23A"/>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HA</a:t>
            </a:r>
          </a:p>
        </p:txBody>
      </p:sp>
      <p:sp>
        <p:nvSpPr>
          <p:cNvPr id="44" name="Rectangle 67"/>
          <p:cNvSpPr/>
          <p:nvPr/>
        </p:nvSpPr>
        <p:spPr>
          <a:xfrm>
            <a:off x="8223830" y="4655429"/>
            <a:ext cx="617210" cy="213731"/>
          </a:xfrm>
          <a:prstGeom prst="rect">
            <a:avLst/>
          </a:prstGeom>
          <a:solidFill>
            <a:srgbClr val="FFFFFF"/>
          </a:solidFill>
          <a:ln w="25402">
            <a:solidFill>
              <a:srgbClr val="2E507A"/>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YH</a:t>
            </a:r>
          </a:p>
        </p:txBody>
      </p:sp>
      <p:pic>
        <p:nvPicPr>
          <p:cNvPr id="45" name="Picture 2" descr="\\ASLUKDATA\ASL-Folders\Customer Relationship\ASL Graphics and Logos\2014 New ASL Graphics and Logos\ASL Brand and Logo Imagery\ASL Logo Short Pulse.png"/>
          <p:cNvPicPr>
            <a:picLocks noChangeAspect="1"/>
          </p:cNvPicPr>
          <p:nvPr/>
        </p:nvPicPr>
        <p:blipFill>
          <a:blip r:embed="rId4"/>
          <a:srcRect/>
          <a:stretch>
            <a:fillRect/>
          </a:stretch>
        </p:blipFill>
        <p:spPr>
          <a:xfrm>
            <a:off x="7143713" y="6145837"/>
            <a:ext cx="1892177" cy="541809"/>
          </a:xfrm>
          <a:prstGeom prst="rect">
            <a:avLst/>
          </a:prstGeom>
          <a:noFill/>
          <a:ln>
            <a:noFill/>
          </a:ln>
        </p:spPr>
      </p:pic>
      <p:sp>
        <p:nvSpPr>
          <p:cNvPr id="46" name="Rectangle 45"/>
          <p:cNvSpPr/>
          <p:nvPr/>
        </p:nvSpPr>
        <p:spPr>
          <a:xfrm>
            <a:off x="5868143" y="1430587"/>
            <a:ext cx="3167746" cy="3996001"/>
          </a:xfrm>
          <a:prstGeom prst="rect">
            <a:avLst/>
          </a:pr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cxnSp>
        <p:nvCxnSpPr>
          <p:cNvPr id="47" name="Connecteur droit 46"/>
          <p:cNvCxnSpPr/>
          <p:nvPr/>
        </p:nvCxnSpPr>
        <p:spPr>
          <a:xfrm>
            <a:off x="244464" y="260649"/>
            <a:ext cx="0" cy="6399630"/>
          </a:xfrm>
          <a:prstGeom prst="straightConnector1">
            <a:avLst/>
          </a:prstGeom>
          <a:noFill/>
          <a:ln w="9528">
            <a:solidFill>
              <a:srgbClr val="4A7EBB"/>
            </a:solidFill>
            <a:prstDash val="solid"/>
          </a:ln>
        </p:spPr>
      </p:cxnSp>
      <p:sp>
        <p:nvSpPr>
          <p:cNvPr id="48" name="TextBox 62"/>
          <p:cNvSpPr txBox="1"/>
          <p:nvPr/>
        </p:nvSpPr>
        <p:spPr>
          <a:xfrm>
            <a:off x="5753002" y="208117"/>
            <a:ext cx="3347865" cy="584758"/>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0" cap="none" spc="0" baseline="0">
                <a:solidFill>
                  <a:srgbClr val="00355F"/>
                </a:solidFill>
                <a:uFillTx/>
                <a:latin typeface="Calibri"/>
              </a:rPr>
              <a:t>Cross-normalized 3C display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355F"/>
                </a:solidFill>
                <a:uFillTx/>
                <a:latin typeface="Calibri"/>
              </a:rPr>
              <a:t>3C constant gain at each depth level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grpSp>
        <p:nvGrpSpPr>
          <p:cNvPr id="2" name="Groupe 42"/>
          <p:cNvGrpSpPr/>
          <p:nvPr/>
        </p:nvGrpSpPr>
        <p:grpSpPr>
          <a:xfrm>
            <a:off x="-26224" y="179560"/>
            <a:ext cx="9127091" cy="6508086"/>
            <a:chOff x="-26224" y="179560"/>
            <a:chExt cx="9127091" cy="6508086"/>
          </a:xfrm>
        </p:grpSpPr>
        <p:sp>
          <p:nvSpPr>
            <p:cNvPr id="3" name="TextBox 116"/>
            <p:cNvSpPr txBox="1"/>
            <p:nvPr/>
          </p:nvSpPr>
          <p:spPr>
            <a:xfrm>
              <a:off x="3004297" y="188640"/>
              <a:ext cx="2544958" cy="4493517"/>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355F"/>
                  </a:solidFill>
                  <a:uFillTx/>
                  <a:latin typeface="Calibri"/>
                </a:rPr>
                <a:t>Assumes use of ASR-227 or ASR-223 Fixed Sensor Pack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355F"/>
                  </a:solidFill>
                  <a:uFillTx/>
                  <a:latin typeface="Calibri"/>
                </a:rPr>
                <a:t>Step 3 – Third Rotation.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EFAE36"/>
                  </a:solidFill>
                  <a:uFillTx/>
                  <a:latin typeface="Calibri"/>
                </a:rPr>
                <a:t>[HN,HW] = Rot (HAZI). [HA,YH]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355F"/>
                  </a:solidFill>
                  <a:uFillTx/>
                  <a:latin typeface="Calibri"/>
                </a:rPr>
                <a:t>Well Track Azimuth = ‘HAZI’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355F"/>
                </a:solidFill>
                <a:uFillTx/>
                <a:latin typeface="Calibri"/>
              </a:endParaRP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r>
                <a:rPr lang="en-GB" sz="1200" b="0" i="0" u="none" strike="noStrike" kern="1200" cap="none" spc="0" baseline="0">
                  <a:solidFill>
                    <a:srgbClr val="00355F"/>
                  </a:solidFill>
                  <a:uFillTx/>
                  <a:latin typeface="Calibri"/>
                </a:rPr>
                <a:t>Perform 3</a:t>
              </a:r>
              <a:r>
                <a:rPr lang="en-GB" sz="1200" b="0" i="0" u="none" strike="noStrike" kern="1200" cap="none" spc="0" baseline="30000">
                  <a:solidFill>
                    <a:srgbClr val="00355F"/>
                  </a:solidFill>
                  <a:uFillTx/>
                  <a:latin typeface="Calibri"/>
                </a:rPr>
                <a:t>rd</a:t>
              </a:r>
              <a:r>
                <a:rPr lang="en-GB" sz="1200" b="0" i="0" u="none" strike="noStrike" kern="1200" cap="none" spc="0" baseline="0">
                  <a:solidFill>
                    <a:srgbClr val="00355F"/>
                  </a:solidFill>
                  <a:uFillTx/>
                  <a:latin typeface="Calibri"/>
                </a:rPr>
                <a:t> rotation on HA and YH components to correct for well azimuth angle in order to  output components relative to North.  The vertical ZV component points upwards.</a:t>
              </a: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endParaRPr lang="en-GB" sz="1200" b="0"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100" b="0" i="0" u="none" strike="noStrike" kern="1200" cap="none" spc="0" baseline="0">
                  <a:solidFill>
                    <a:srgbClr val="00B050"/>
                  </a:solidFill>
                  <a:uFillTx/>
                  <a:latin typeface="Calibri"/>
                </a:rPr>
                <a:t>(HN,HW) = [cos(HAZI), sin(HAZI);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100" b="0" i="0" u="none" strike="noStrike" kern="0" cap="none" spc="0" baseline="0">
                  <a:solidFill>
                    <a:srgbClr val="00B050"/>
                  </a:solidFill>
                  <a:uFillTx/>
                  <a:latin typeface="Calibri"/>
                </a:rPr>
                <a:t>                </a:t>
              </a:r>
              <a:r>
                <a:rPr lang="es-ES" sz="1100" b="0" i="0" u="none" strike="noStrike" kern="1200" cap="none" spc="0" baseline="0">
                  <a:solidFill>
                    <a:srgbClr val="00B050"/>
                  </a:solidFill>
                  <a:uFillTx/>
                  <a:latin typeface="Calibri"/>
                </a:rPr>
                <a:t> - sin(HAZI), cos(HAZI)]*(HA,YH)</a:t>
              </a:r>
              <a:endParaRPr lang="es-ES" sz="1100" b="1" i="0" u="none" strike="noStrike" kern="1200" cap="none" spc="0" baseline="0">
                <a:solidFill>
                  <a:srgbClr val="00B05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100" b="1" i="0" u="none" strike="noStrike" kern="1200" cap="none" spc="0" baseline="0">
                <a:solidFill>
                  <a:srgbClr val="00355F"/>
                </a:solidFill>
                <a:uFillTx/>
                <a:latin typeface="Calibri"/>
              </a:endParaRPr>
            </a:p>
            <a:p>
              <a:pPr marL="367351" marR="0" lvl="0" indent="-367351" algn="l" defTabSz="914400" rtl="0" fontAlgn="auto" hangingPunct="1">
                <a:lnSpc>
                  <a:spcPct val="100000"/>
                </a:lnSpc>
                <a:spcBef>
                  <a:spcPts val="0"/>
                </a:spcBef>
                <a:spcAft>
                  <a:spcPts val="0"/>
                </a:spcAft>
                <a:buSzPct val="100000"/>
                <a:buFont typeface="Calibri"/>
                <a:buAutoNum type="romanLcPeriod"/>
                <a:tabLst/>
                <a:defRPr sz="1800" b="0" i="0" u="none" strike="noStrike" kern="0" cap="none" spc="0" baseline="0">
                  <a:solidFill>
                    <a:srgbClr val="000000"/>
                  </a:solidFill>
                  <a:uFillTx/>
                </a:defRPr>
              </a:pPr>
              <a:endParaRPr lang="es-ES" sz="1200" b="1"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FF0000"/>
                  </a:solidFill>
                  <a:uFillTx/>
                  <a:latin typeface="Calibri"/>
                </a:rPr>
                <a:t>HN =  HA*cos(HAZI) + YH*sin(HAZI)</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200" b="1" i="0" u="none" strike="noStrike" kern="1200" cap="none" spc="0" baseline="0">
                  <a:solidFill>
                    <a:srgbClr val="FF0000"/>
                  </a:solidFill>
                  <a:uFillTx/>
                  <a:latin typeface="Calibri"/>
                </a:rPr>
                <a:t>HW= -HA*sin(HAZI) + YH*cos(HAZI)</a:t>
              </a:r>
              <a:endParaRPr lang="en-GB" sz="1200" b="1" i="0" u="none" strike="noStrike" kern="1200" cap="none" spc="0" baseline="0">
                <a:solidFill>
                  <a:srgbClr val="FF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FF0000"/>
                  </a:solidFill>
                  <a:uFillTx/>
                  <a:latin typeface="Calibri"/>
                </a:rPr>
                <a:t> </a:t>
              </a:r>
            </a:p>
          </p:txBody>
        </p:sp>
        <p:cxnSp>
          <p:nvCxnSpPr>
            <p:cNvPr id="4" name="Straight Connector 86"/>
            <p:cNvCxnSpPr/>
            <p:nvPr/>
          </p:nvCxnSpPr>
          <p:spPr>
            <a:xfrm>
              <a:off x="5543705" y="179560"/>
              <a:ext cx="0" cy="6480719"/>
            </a:xfrm>
            <a:prstGeom prst="straightConnector1">
              <a:avLst/>
            </a:prstGeom>
            <a:noFill/>
            <a:ln w="6345">
              <a:solidFill>
                <a:srgbClr val="00355F"/>
              </a:solidFill>
              <a:prstDash val="solid"/>
            </a:ln>
          </p:spPr>
        </p:cxnSp>
        <p:cxnSp>
          <p:nvCxnSpPr>
            <p:cNvPr id="5" name="Straight Connector 63"/>
            <p:cNvCxnSpPr/>
            <p:nvPr/>
          </p:nvCxnSpPr>
          <p:spPr>
            <a:xfrm>
              <a:off x="2987216" y="188640"/>
              <a:ext cx="0" cy="6480719"/>
            </a:xfrm>
            <a:prstGeom prst="straightConnector1">
              <a:avLst/>
            </a:prstGeom>
            <a:noFill/>
            <a:ln w="6345">
              <a:solidFill>
                <a:srgbClr val="00355F"/>
              </a:solidFill>
              <a:prstDash val="solid"/>
            </a:ln>
          </p:spPr>
        </p:cxnSp>
        <p:cxnSp>
          <p:nvCxnSpPr>
            <p:cNvPr id="6" name="Straight Arrow Connector 45"/>
            <p:cNvCxnSpPr/>
            <p:nvPr/>
          </p:nvCxnSpPr>
          <p:spPr>
            <a:xfrm flipV="1">
              <a:off x="1341927" y="2994879"/>
              <a:ext cx="0" cy="648072"/>
            </a:xfrm>
            <a:prstGeom prst="straightConnector1">
              <a:avLst/>
            </a:prstGeom>
            <a:noFill/>
            <a:ln w="12701">
              <a:solidFill>
                <a:srgbClr val="EFAE36"/>
              </a:solidFill>
              <a:prstDash val="solid"/>
              <a:tailEnd type="arrow"/>
            </a:ln>
          </p:spPr>
        </p:cxnSp>
        <p:cxnSp>
          <p:nvCxnSpPr>
            <p:cNvPr id="7" name="Straight Arrow Connector 46"/>
            <p:cNvCxnSpPr/>
            <p:nvPr/>
          </p:nvCxnSpPr>
          <p:spPr>
            <a:xfrm flipH="1" flipV="1">
              <a:off x="765864" y="3642951"/>
              <a:ext cx="584448" cy="8385"/>
            </a:xfrm>
            <a:prstGeom prst="straightConnector1">
              <a:avLst/>
            </a:prstGeom>
            <a:noFill/>
            <a:ln w="12701">
              <a:solidFill>
                <a:srgbClr val="EFAE36"/>
              </a:solidFill>
              <a:prstDash val="solid"/>
              <a:tailEnd type="arrow"/>
            </a:ln>
          </p:spPr>
        </p:cxnSp>
        <p:cxnSp>
          <p:nvCxnSpPr>
            <p:cNvPr id="8" name="Straight Connector 47"/>
            <p:cNvCxnSpPr/>
            <p:nvPr/>
          </p:nvCxnSpPr>
          <p:spPr>
            <a:xfrm>
              <a:off x="-26224" y="188640"/>
              <a:ext cx="0" cy="6480719"/>
            </a:xfrm>
            <a:prstGeom prst="straightConnector1">
              <a:avLst/>
            </a:prstGeom>
            <a:noFill/>
            <a:ln w="9528">
              <a:solidFill>
                <a:srgbClr val="00355F"/>
              </a:solidFill>
              <a:prstDash val="solid"/>
            </a:ln>
          </p:spPr>
        </p:cxnSp>
        <p:grpSp>
          <p:nvGrpSpPr>
            <p:cNvPr id="9" name="Group 127"/>
            <p:cNvGrpSpPr/>
            <p:nvPr/>
          </p:nvGrpSpPr>
          <p:grpSpPr>
            <a:xfrm>
              <a:off x="405819" y="332658"/>
              <a:ext cx="1944215" cy="1614190"/>
              <a:chOff x="405819" y="332658"/>
              <a:chExt cx="1944215" cy="1614190"/>
            </a:xfrm>
          </p:grpSpPr>
          <p:grpSp>
            <p:nvGrpSpPr>
              <p:cNvPr id="10" name="Groupe 67"/>
              <p:cNvGrpSpPr/>
              <p:nvPr/>
            </p:nvGrpSpPr>
            <p:grpSpPr>
              <a:xfrm>
                <a:off x="723674" y="630826"/>
                <a:ext cx="1368152" cy="1316022"/>
                <a:chOff x="723674" y="630826"/>
                <a:chExt cx="1368152" cy="1316022"/>
              </a:xfrm>
            </p:grpSpPr>
            <p:sp>
              <p:nvSpPr>
                <p:cNvPr id="11" name="Ellipse 70"/>
                <p:cNvSpPr/>
                <p:nvPr/>
              </p:nvSpPr>
              <p:spPr>
                <a:xfrm>
                  <a:off x="723674" y="630826"/>
                  <a:ext cx="1368152" cy="131602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CC">
                    <a:alpha val="27843"/>
                  </a:srgbClr>
                </a:solidFill>
                <a:ln w="6345">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12" name="Ellipse 69"/>
                <p:cNvSpPr/>
                <p:nvPr/>
              </p:nvSpPr>
              <p:spPr>
                <a:xfrm rot="5400013">
                  <a:off x="1030980" y="669813"/>
                  <a:ext cx="771387" cy="135024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a:solidFill>
                    <a:srgbClr val="385D8A"/>
                  </a:solidFill>
                  <a:custDash>
                    <a:ds d="100000" sp="100000"/>
                  </a:custDash>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grpSp>
          <p:cxnSp>
            <p:nvCxnSpPr>
              <p:cNvPr id="13" name="Straight Arrow Connector 66"/>
              <p:cNvCxnSpPr>
                <a:endCxn id="11" idx="0"/>
              </p:cNvCxnSpPr>
              <p:nvPr/>
            </p:nvCxnSpPr>
            <p:spPr>
              <a:xfrm flipH="1" flipV="1">
                <a:off x="1407746" y="630826"/>
                <a:ext cx="6190" cy="709940"/>
              </a:xfrm>
              <a:prstGeom prst="straightConnector1">
                <a:avLst/>
              </a:prstGeom>
              <a:noFill/>
              <a:ln w="9528">
                <a:solidFill>
                  <a:srgbClr val="00355F"/>
                </a:solidFill>
                <a:prstDash val="solid"/>
                <a:tailEnd type="arrow"/>
              </a:ln>
            </p:spPr>
          </p:cxnSp>
          <p:sp>
            <p:nvSpPr>
              <p:cNvPr id="14" name="TextBox 16"/>
              <p:cNvSpPr txBox="1"/>
              <p:nvPr/>
            </p:nvSpPr>
            <p:spPr>
              <a:xfrm>
                <a:off x="1197909" y="332658"/>
                <a:ext cx="432044"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355F"/>
                    </a:solidFill>
                    <a:uFillTx/>
                    <a:latin typeface="Calibri"/>
                  </a:rPr>
                  <a:t>ZV</a:t>
                </a:r>
              </a:p>
            </p:txBody>
          </p:sp>
          <p:cxnSp>
            <p:nvCxnSpPr>
              <p:cNvPr id="15" name="Straight Arrow Connector 68"/>
              <p:cNvCxnSpPr/>
              <p:nvPr/>
            </p:nvCxnSpPr>
            <p:spPr>
              <a:xfrm flipV="1">
                <a:off x="1413936" y="1052739"/>
                <a:ext cx="432045" cy="288027"/>
              </a:xfrm>
              <a:prstGeom prst="straightConnector1">
                <a:avLst/>
              </a:prstGeom>
              <a:noFill/>
              <a:ln w="9528">
                <a:solidFill>
                  <a:srgbClr val="EFAE36"/>
                </a:solidFill>
                <a:custDash>
                  <a:ds d="299906" sp="299906"/>
                </a:custDash>
                <a:tailEnd type="arrow"/>
              </a:ln>
            </p:spPr>
          </p:cxnSp>
          <p:cxnSp>
            <p:nvCxnSpPr>
              <p:cNvPr id="16" name="Straight Arrow Connector 69"/>
              <p:cNvCxnSpPr/>
              <p:nvPr/>
            </p:nvCxnSpPr>
            <p:spPr>
              <a:xfrm>
                <a:off x="1413936" y="1340766"/>
                <a:ext cx="576063" cy="216027"/>
              </a:xfrm>
              <a:prstGeom prst="straightConnector1">
                <a:avLst/>
              </a:prstGeom>
              <a:noFill/>
              <a:ln w="9528">
                <a:solidFill>
                  <a:srgbClr val="EFAE36"/>
                </a:solidFill>
                <a:prstDash val="solid"/>
                <a:tailEnd type="arrow"/>
              </a:ln>
            </p:spPr>
          </p:cxnSp>
          <p:cxnSp>
            <p:nvCxnSpPr>
              <p:cNvPr id="17" name="Straight Connector 70"/>
              <p:cNvCxnSpPr>
                <a:endCxn id="11" idx="4"/>
              </p:cNvCxnSpPr>
              <p:nvPr/>
            </p:nvCxnSpPr>
            <p:spPr>
              <a:xfrm flipH="1" flipV="1">
                <a:off x="924037" y="823554"/>
                <a:ext cx="489899" cy="517212"/>
              </a:xfrm>
              <a:prstGeom prst="straightConnector1">
                <a:avLst/>
              </a:prstGeom>
              <a:noFill/>
              <a:ln w="9528">
                <a:solidFill>
                  <a:srgbClr val="FF0000"/>
                </a:solidFill>
                <a:custDash>
                  <a:ds d="799706" sp="799706"/>
                </a:custDash>
              </a:ln>
            </p:spPr>
          </p:cxnSp>
          <p:sp>
            <p:nvSpPr>
              <p:cNvPr id="18" name="TextBox 16"/>
              <p:cNvSpPr txBox="1"/>
              <p:nvPr/>
            </p:nvSpPr>
            <p:spPr>
              <a:xfrm>
                <a:off x="405819" y="404667"/>
                <a:ext cx="533872" cy="461662"/>
              </a:xfrm>
              <a:prstGeom prst="rect">
                <a:avLst/>
              </a:prstGeom>
              <a:noFill/>
              <a:ln>
                <a:noFill/>
              </a:ln>
            </p:spPr>
            <p:txBody>
              <a:bodyPr vert="horz" wrap="square" lIns="91440" tIns="45720" rIns="91440" bIns="45720" anchor="t"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1" u="none" strike="noStrike" kern="1200" cap="none" spc="0" baseline="0">
                    <a:solidFill>
                      <a:srgbClr val="FF0000"/>
                    </a:solidFill>
                    <a:uFillTx/>
                    <a:latin typeface="Calibri"/>
                  </a:rPr>
                  <a:t>Well </a:t>
                </a:r>
              </a:p>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200" b="1" i="1" u="none" strike="noStrike" kern="1200" cap="none" spc="0" baseline="0">
                    <a:solidFill>
                      <a:srgbClr val="FF0000"/>
                    </a:solidFill>
                    <a:uFillTx/>
                    <a:latin typeface="Calibri"/>
                  </a:rPr>
                  <a:t>axis</a:t>
                </a:r>
              </a:p>
            </p:txBody>
          </p:sp>
          <p:sp>
            <p:nvSpPr>
              <p:cNvPr id="19" name="TextBox 18"/>
              <p:cNvSpPr txBox="1"/>
              <p:nvPr/>
            </p:nvSpPr>
            <p:spPr>
              <a:xfrm>
                <a:off x="1773972" y="836712"/>
                <a:ext cx="504053"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EFAE36"/>
                    </a:solidFill>
                    <a:uFillTx/>
                    <a:latin typeface="Calibri"/>
                  </a:rPr>
                  <a:t>HW</a:t>
                </a:r>
              </a:p>
            </p:txBody>
          </p:sp>
          <p:sp>
            <p:nvSpPr>
              <p:cNvPr id="20" name="TextBox 17"/>
              <p:cNvSpPr txBox="1"/>
              <p:nvPr/>
            </p:nvSpPr>
            <p:spPr>
              <a:xfrm>
                <a:off x="1917990" y="1412775"/>
                <a:ext cx="432044"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EFAE36"/>
                    </a:solidFill>
                    <a:uFillTx/>
                    <a:latin typeface="Calibri"/>
                  </a:rPr>
                  <a:t>HN</a:t>
                </a:r>
              </a:p>
            </p:txBody>
          </p:sp>
        </p:grpSp>
        <p:sp>
          <p:nvSpPr>
            <p:cNvPr id="21" name="Oval 76"/>
            <p:cNvSpPr/>
            <p:nvPr/>
          </p:nvSpPr>
          <p:spPr>
            <a:xfrm rot="20611217">
              <a:off x="351285" y="2508290"/>
              <a:ext cx="144018" cy="14401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000000"/>
            </a:solidFill>
            <a:ln w="25402">
              <a:solidFill>
                <a:srgbClr val="000000"/>
              </a:solidFill>
              <a:prstDash val="solid"/>
            </a:ln>
          </p:spPr>
          <p:txBody>
            <a:bodyPr vert="horz" wrap="square" lIns="91430" tIns="45710" rIns="91430" bIns="4571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alibri"/>
              </a:endParaRPr>
            </a:p>
          </p:txBody>
        </p:sp>
        <p:sp>
          <p:nvSpPr>
            <p:cNvPr id="22" name="Freeform 77"/>
            <p:cNvSpPr/>
            <p:nvPr/>
          </p:nvSpPr>
          <p:spPr>
            <a:xfrm rot="20611217">
              <a:off x="620018" y="2455859"/>
              <a:ext cx="1008656" cy="1656179"/>
            </a:xfrm>
            <a:custGeom>
              <a:avLst/>
              <a:gdLst>
                <a:gd name="f0" fmla="val 10800000"/>
                <a:gd name="f1" fmla="val 5400000"/>
                <a:gd name="f2" fmla="val 180"/>
                <a:gd name="f3" fmla="val w"/>
                <a:gd name="f4" fmla="val h"/>
                <a:gd name="f5" fmla="val 0"/>
                <a:gd name="f6" fmla="val 817829"/>
                <a:gd name="f7" fmla="val 1213164"/>
                <a:gd name="f8" fmla="val 12071"/>
                <a:gd name="f9" fmla="val 6035"/>
                <a:gd name="f10" fmla="val 154663"/>
                <a:gd name="f11" fmla="val 309327"/>
                <a:gd name="f12" fmla="val 134293"/>
                <a:gd name="f13" fmla="val 511521"/>
                <a:gd name="f14" fmla="val 268586"/>
                <a:gd name="f15" fmla="val 713715"/>
                <a:gd name="f16" fmla="val 543207"/>
                <a:gd name="f17" fmla="val 963439"/>
                <a:gd name="f18" fmla="+- 0 0 -90"/>
                <a:gd name="f19" fmla="*/ f3 1 817829"/>
                <a:gd name="f20" fmla="*/ f4 1 1213164"/>
                <a:gd name="f21" fmla="+- f7 0 f5"/>
                <a:gd name="f22" fmla="+- f6 0 f5"/>
                <a:gd name="f23" fmla="*/ f18 f0 1"/>
                <a:gd name="f24" fmla="*/ f22 1 817829"/>
                <a:gd name="f25" fmla="*/ f21 1 1213164"/>
                <a:gd name="f26" fmla="*/ 12071 f22 1"/>
                <a:gd name="f27" fmla="*/ 0 f21 1"/>
                <a:gd name="f28" fmla="*/ 134293 f22 1"/>
                <a:gd name="f29" fmla="*/ 511521 f21 1"/>
                <a:gd name="f30" fmla="*/ 817829 f22 1"/>
                <a:gd name="f31" fmla="*/ 1213164 f21 1"/>
                <a:gd name="f32" fmla="*/ f23 1 f2"/>
                <a:gd name="f33" fmla="*/ f26 1 817829"/>
                <a:gd name="f34" fmla="*/ f27 1 1213164"/>
                <a:gd name="f35" fmla="*/ f28 1 817829"/>
                <a:gd name="f36" fmla="*/ f29 1 1213164"/>
                <a:gd name="f37" fmla="*/ f30 1 817829"/>
                <a:gd name="f38" fmla="*/ f31 1 1213164"/>
                <a:gd name="f39" fmla="*/ f5 1 f24"/>
                <a:gd name="f40" fmla="*/ f6 1 f24"/>
                <a:gd name="f41" fmla="*/ f5 1 f25"/>
                <a:gd name="f42" fmla="*/ f7 1 f25"/>
                <a:gd name="f43" fmla="+- f32 0 f1"/>
                <a:gd name="f44" fmla="*/ f33 1 f24"/>
                <a:gd name="f45" fmla="*/ f34 1 f25"/>
                <a:gd name="f46" fmla="*/ f35 1 f24"/>
                <a:gd name="f47" fmla="*/ f36 1 f25"/>
                <a:gd name="f48" fmla="*/ f37 1 f24"/>
                <a:gd name="f49" fmla="*/ f38 1 f25"/>
                <a:gd name="f50" fmla="*/ f39 f19 1"/>
                <a:gd name="f51" fmla="*/ f40 f19 1"/>
                <a:gd name="f52" fmla="*/ f42 f20 1"/>
                <a:gd name="f53" fmla="*/ f41 f20 1"/>
                <a:gd name="f54" fmla="*/ f44 f19 1"/>
                <a:gd name="f55" fmla="*/ f45 f20 1"/>
                <a:gd name="f56" fmla="*/ f46 f19 1"/>
                <a:gd name="f57" fmla="*/ f47 f20 1"/>
                <a:gd name="f58" fmla="*/ f48 f19 1"/>
                <a:gd name="f59" fmla="*/ f49 f20 1"/>
              </a:gdLst>
              <a:ahLst/>
              <a:cxnLst>
                <a:cxn ang="3cd4">
                  <a:pos x="hc" y="t"/>
                </a:cxn>
                <a:cxn ang="0">
                  <a:pos x="r" y="vc"/>
                </a:cxn>
                <a:cxn ang="cd4">
                  <a:pos x="hc" y="b"/>
                </a:cxn>
                <a:cxn ang="cd2">
                  <a:pos x="l" y="vc"/>
                </a:cxn>
                <a:cxn ang="f43">
                  <a:pos x="f54" y="f55"/>
                </a:cxn>
                <a:cxn ang="f43">
                  <a:pos x="f56" y="f57"/>
                </a:cxn>
                <a:cxn ang="f43">
                  <a:pos x="f58" y="f59"/>
                </a:cxn>
              </a:cxnLst>
              <a:rect l="f50" t="f53" r="f51" b="f52"/>
              <a:pathLst>
                <a:path w="817829" h="1213164">
                  <a:moveTo>
                    <a:pt x="f8" y="f5"/>
                  </a:moveTo>
                  <a:cubicBezTo>
                    <a:pt x="f9" y="f10"/>
                    <a:pt x="f5" y="f11"/>
                    <a:pt x="f12" y="f13"/>
                  </a:cubicBezTo>
                  <a:cubicBezTo>
                    <a:pt x="f14" y="f15"/>
                    <a:pt x="f16" y="f17"/>
                    <a:pt x="f6" y="f7"/>
                  </a:cubicBezTo>
                </a:path>
              </a:pathLst>
            </a:custGeom>
            <a:noFill/>
            <a:ln w="38103">
              <a:solidFill>
                <a:srgbClr val="000000"/>
              </a:solidFill>
              <a:prstDash val="solid"/>
            </a:ln>
          </p:spPr>
          <p:txBody>
            <a:bodyPr vert="horz" wrap="square" lIns="91430" tIns="45710" rIns="91430" bIns="4571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cxnSp>
          <p:nvCxnSpPr>
            <p:cNvPr id="23" name="Straight Arrow Connector 78"/>
            <p:cNvCxnSpPr/>
            <p:nvPr/>
          </p:nvCxnSpPr>
          <p:spPr>
            <a:xfrm>
              <a:off x="1341927" y="3642951"/>
              <a:ext cx="864099" cy="504054"/>
            </a:xfrm>
            <a:prstGeom prst="straightConnector1">
              <a:avLst/>
            </a:prstGeom>
            <a:noFill/>
            <a:ln w="28575">
              <a:solidFill>
                <a:srgbClr val="000000"/>
              </a:solidFill>
              <a:prstDash val="solid"/>
              <a:tailEnd type="arrow"/>
            </a:ln>
          </p:spPr>
        </p:cxnSp>
        <p:cxnSp>
          <p:nvCxnSpPr>
            <p:cNvPr id="24" name="Straight Arrow Connector 79"/>
            <p:cNvCxnSpPr/>
            <p:nvPr/>
          </p:nvCxnSpPr>
          <p:spPr>
            <a:xfrm flipV="1">
              <a:off x="1341927" y="2994879"/>
              <a:ext cx="360036" cy="648072"/>
            </a:xfrm>
            <a:prstGeom prst="straightConnector1">
              <a:avLst/>
            </a:prstGeom>
            <a:noFill/>
            <a:ln w="28575">
              <a:solidFill>
                <a:srgbClr val="00355F"/>
              </a:solidFill>
              <a:prstDash val="solid"/>
              <a:tailEnd type="arrow"/>
            </a:ln>
          </p:spPr>
        </p:cxnSp>
        <p:sp>
          <p:nvSpPr>
            <p:cNvPr id="25" name="TextBox 16"/>
            <p:cNvSpPr txBox="1"/>
            <p:nvPr/>
          </p:nvSpPr>
          <p:spPr>
            <a:xfrm>
              <a:off x="1629963" y="2778852"/>
              <a:ext cx="432044" cy="312176"/>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355F"/>
                  </a:solidFill>
                  <a:uFillTx/>
                  <a:latin typeface="Calibri"/>
                </a:rPr>
                <a:t>YH</a:t>
              </a:r>
            </a:p>
          </p:txBody>
        </p:sp>
        <p:sp>
          <p:nvSpPr>
            <p:cNvPr id="26" name="TextBox 17"/>
            <p:cNvSpPr txBox="1"/>
            <p:nvPr/>
          </p:nvSpPr>
          <p:spPr>
            <a:xfrm>
              <a:off x="1053891" y="2562834"/>
              <a:ext cx="576062" cy="430883"/>
            </a:xfrm>
            <a:prstGeom prst="rect">
              <a:avLst/>
            </a:prstGeom>
            <a:noFill/>
            <a:ln>
              <a:noFill/>
            </a:ln>
          </p:spPr>
          <p:txBody>
            <a:bodyPr vert="horz" wrap="square" lIns="91430" tIns="45710" rIns="91430" bIns="4571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1200" cap="none" spc="0" baseline="0">
                  <a:solidFill>
                    <a:srgbClr val="EFAE36"/>
                  </a:solidFill>
                  <a:uFillTx/>
                  <a:latin typeface="Calibri"/>
                </a:rPr>
                <a:t>HN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1200" cap="none" spc="0" baseline="0">
                  <a:solidFill>
                    <a:srgbClr val="EFAE36"/>
                  </a:solidFill>
                  <a:uFillTx/>
                  <a:latin typeface="Calibri"/>
                </a:rPr>
                <a:t>North</a:t>
              </a:r>
            </a:p>
          </p:txBody>
        </p:sp>
        <p:sp>
          <p:nvSpPr>
            <p:cNvPr id="27" name="TextBox 18"/>
            <p:cNvSpPr txBox="1"/>
            <p:nvPr/>
          </p:nvSpPr>
          <p:spPr>
            <a:xfrm>
              <a:off x="333810" y="3426933"/>
              <a:ext cx="504053" cy="430883"/>
            </a:xfrm>
            <a:prstGeom prst="rect">
              <a:avLst/>
            </a:prstGeom>
            <a:noFill/>
            <a:ln>
              <a:noFill/>
            </a:ln>
          </p:spPr>
          <p:txBody>
            <a:bodyPr vert="horz" wrap="square" lIns="91430" tIns="45710" rIns="91430" bIns="4571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1200" cap="none" spc="0" baseline="0">
                  <a:solidFill>
                    <a:srgbClr val="EFAE36"/>
                  </a:solidFill>
                  <a:uFillTx/>
                  <a:latin typeface="Calibri"/>
                </a:rPr>
                <a:t>HW</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100" b="1" i="0" u="none" strike="noStrike" kern="1200" cap="none" spc="0" baseline="0">
                  <a:solidFill>
                    <a:srgbClr val="EFAE36"/>
                  </a:solidFill>
                  <a:uFillTx/>
                  <a:latin typeface="Calibri"/>
                </a:rPr>
                <a:t>West</a:t>
              </a:r>
            </a:p>
          </p:txBody>
        </p:sp>
        <p:sp>
          <p:nvSpPr>
            <p:cNvPr id="28" name="TextBox 17"/>
            <p:cNvSpPr txBox="1"/>
            <p:nvPr/>
          </p:nvSpPr>
          <p:spPr>
            <a:xfrm>
              <a:off x="2134017" y="4077071"/>
              <a:ext cx="792089" cy="312176"/>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a:solidFill>
                    <a:srgbClr val="000000"/>
                  </a:solidFill>
                  <a:uFillTx/>
                  <a:latin typeface="Calibri"/>
                </a:rPr>
                <a:t>HA</a:t>
              </a:r>
              <a:r>
                <a:rPr lang="en-US" sz="1000" b="1" i="0" u="none" strike="noStrike" kern="1200" cap="none" spc="0" baseline="0">
                  <a:solidFill>
                    <a:srgbClr val="000000"/>
                  </a:solidFill>
                  <a:uFillTx/>
                  <a:latin typeface="Calibri"/>
                </a:rPr>
                <a:t>(HAZI)</a:t>
              </a:r>
            </a:p>
          </p:txBody>
        </p:sp>
        <p:sp>
          <p:nvSpPr>
            <p:cNvPr id="29" name="TextBox 17"/>
            <p:cNvSpPr txBox="1"/>
            <p:nvPr/>
          </p:nvSpPr>
          <p:spPr>
            <a:xfrm>
              <a:off x="1701963" y="3354924"/>
              <a:ext cx="1224134" cy="378122"/>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000000"/>
                  </a:solidFill>
                  <a:uFillTx/>
                  <a:latin typeface="Calibri"/>
                </a:rPr>
                <a:t>HAZI = Hole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a:solidFill>
                    <a:srgbClr val="000000"/>
                  </a:solidFill>
                  <a:uFillTx/>
                  <a:latin typeface="Calibri"/>
                </a:rPr>
                <a:t>             Azimuth</a:t>
              </a:r>
            </a:p>
          </p:txBody>
        </p:sp>
        <p:sp>
          <p:nvSpPr>
            <p:cNvPr id="30" name="TextBox 16"/>
            <p:cNvSpPr txBox="1"/>
            <p:nvPr/>
          </p:nvSpPr>
          <p:spPr>
            <a:xfrm>
              <a:off x="477828" y="2418816"/>
              <a:ext cx="936107" cy="246220"/>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000" b="1" i="1" u="none" strike="noStrike" kern="1200" cap="none" spc="0" baseline="0">
                  <a:solidFill>
                    <a:srgbClr val="000000"/>
                  </a:solidFill>
                  <a:uFillTx/>
                  <a:latin typeface="Calibri"/>
                </a:rPr>
                <a:t>Well head</a:t>
              </a:r>
            </a:p>
          </p:txBody>
        </p:sp>
        <p:sp>
          <p:nvSpPr>
            <p:cNvPr id="31" name="Arc 87"/>
            <p:cNvSpPr/>
            <p:nvPr/>
          </p:nvSpPr>
          <p:spPr>
            <a:xfrm>
              <a:off x="1053891" y="3282915"/>
              <a:ext cx="576062" cy="576062"/>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306"/>
                <a:gd name="f11" fmla="+- 0 0 -270"/>
                <a:gd name="f12" fmla="+- 0 0 -243"/>
                <a:gd name="f13" fmla="+- 0 0 -216"/>
                <a:gd name="f14" fmla="abs f4"/>
                <a:gd name="f15" fmla="abs f5"/>
                <a:gd name="f16" fmla="abs f6"/>
                <a:gd name="f17" fmla="+- 0 0 f3"/>
                <a:gd name="f18" fmla="+- 0 0 f10"/>
                <a:gd name="f19" fmla="*/ f11 f0 1"/>
                <a:gd name="f20" fmla="*/ f12 f0 1"/>
                <a:gd name="f21" fmla="*/ f13 f0 1"/>
                <a:gd name="f22" fmla="?: f14 f4 1"/>
                <a:gd name="f23" fmla="?: f15 f5 1"/>
                <a:gd name="f24" fmla="?: f16 f6 1"/>
                <a:gd name="f25" fmla="*/ f17 f0 1"/>
                <a:gd name="f26" fmla="*/ f18 f0 1"/>
                <a:gd name="f27" fmla="*/ f19 1 f3"/>
                <a:gd name="f28" fmla="*/ f20 1 f3"/>
                <a:gd name="f29" fmla="*/ f21 1 f3"/>
                <a:gd name="f30" fmla="*/ f22 1 21600"/>
                <a:gd name="f31" fmla="*/ f23 1 21600"/>
                <a:gd name="f32" fmla="*/ 21600 f22 1"/>
                <a:gd name="f33" fmla="*/ 21600 f23 1"/>
                <a:gd name="f34" fmla="*/ f25 1 f3"/>
                <a:gd name="f35" fmla="*/ f26 1 f3"/>
                <a:gd name="f36" fmla="+- f27 0 f1"/>
                <a:gd name="f37" fmla="+- f28 0 f1"/>
                <a:gd name="f38" fmla="+- f29 0 f1"/>
                <a:gd name="f39" fmla="min f31 f30"/>
                <a:gd name="f40" fmla="*/ f32 1 f24"/>
                <a:gd name="f41" fmla="*/ f33 1 f24"/>
                <a:gd name="f42" fmla="+- f34 0 f1"/>
                <a:gd name="f43" fmla="+- f35 0 f1"/>
                <a:gd name="f44" fmla="val f40"/>
                <a:gd name="f45" fmla="val f41"/>
                <a:gd name="f46" fmla="+- 0 0 f42"/>
                <a:gd name="f47" fmla="+- 0 0 f43"/>
                <a:gd name="f48" fmla="+- f45 0 f7"/>
                <a:gd name="f49" fmla="+- f44 0 f7"/>
                <a:gd name="f50" fmla="+- f47 0 f46"/>
                <a:gd name="f51" fmla="+- f46 f1 0"/>
                <a:gd name="f52" fmla="+- f47 f1 0"/>
                <a:gd name="f53" fmla="+- 21600000 0 f46"/>
                <a:gd name="f54" fmla="+- f1 0 f46"/>
                <a:gd name="f55" fmla="+- 27000000 0 f46"/>
                <a:gd name="f56" fmla="+- f0 0 f46"/>
                <a:gd name="f57" fmla="+- 32400000 0 f46"/>
                <a:gd name="f58" fmla="+- f2 0 f46"/>
                <a:gd name="f59" fmla="+- 37800000 0 f46"/>
                <a:gd name="f60" fmla="*/ f48 1 2"/>
                <a:gd name="f61" fmla="*/ f49 1 2"/>
                <a:gd name="f62" fmla="+- f50 21600000 0"/>
                <a:gd name="f63" fmla="?: f54 f54 f55"/>
                <a:gd name="f64" fmla="?: f56 f56 f57"/>
                <a:gd name="f65" fmla="?: f58 f58 f59"/>
                <a:gd name="f66" fmla="*/ f51 f8 1"/>
                <a:gd name="f67" fmla="*/ f52 f8 1"/>
                <a:gd name="f68" fmla="+- f7 f60 0"/>
                <a:gd name="f69" fmla="+- f7 f61 0"/>
                <a:gd name="f70" fmla="?: f50 f50 f62"/>
                <a:gd name="f71" fmla="*/ f66 1 f0"/>
                <a:gd name="f72" fmla="*/ f67 1 f0"/>
                <a:gd name="f73" fmla="*/ f61 f39 1"/>
                <a:gd name="f74" fmla="*/ f60 f39 1"/>
                <a:gd name="f75" fmla="+- f70 0 f53"/>
                <a:gd name="f76" fmla="+- f70 0 f63"/>
                <a:gd name="f77" fmla="+- f70 0 f64"/>
                <a:gd name="f78" fmla="+- f70 0 f65"/>
                <a:gd name="f79" fmla="+- 0 0 f71"/>
                <a:gd name="f80" fmla="+- 0 0 f72"/>
                <a:gd name="f81" fmla="*/ f69 f39 1"/>
                <a:gd name="f82" fmla="*/ f68 f39 1"/>
                <a:gd name="f83" fmla="+- 0 0 f79"/>
                <a:gd name="f84" fmla="+- 0 0 f80"/>
                <a:gd name="f85" fmla="*/ f83 f0 1"/>
                <a:gd name="f86" fmla="*/ f84 f0 1"/>
                <a:gd name="f87" fmla="*/ f85 1 f8"/>
                <a:gd name="f88" fmla="*/ f86 1 f8"/>
                <a:gd name="f89" fmla="+- f87 0 f1"/>
                <a:gd name="f90" fmla="+- f88 0 f1"/>
                <a:gd name="f91" fmla="sin 1 f89"/>
                <a:gd name="f92" fmla="cos 1 f89"/>
                <a:gd name="f93" fmla="sin 1 f90"/>
                <a:gd name="f94" fmla="cos 1 f90"/>
                <a:gd name="f95" fmla="+- 0 0 f91"/>
                <a:gd name="f96" fmla="+- 0 0 f92"/>
                <a:gd name="f97" fmla="+- 0 0 f93"/>
                <a:gd name="f98" fmla="+- 0 0 f94"/>
                <a:gd name="f99" fmla="+- 0 0 f95"/>
                <a:gd name="f100" fmla="+- 0 0 f96"/>
                <a:gd name="f101" fmla="+- 0 0 f97"/>
                <a:gd name="f102" fmla="+- 0 0 f98"/>
                <a:gd name="f103" fmla="val f99"/>
                <a:gd name="f104" fmla="val f100"/>
                <a:gd name="f105" fmla="val f101"/>
                <a:gd name="f106" fmla="val f102"/>
                <a:gd name="f107" fmla="*/ f103 f61 1"/>
                <a:gd name="f108" fmla="*/ f104 f60 1"/>
                <a:gd name="f109" fmla="*/ f105 f61 1"/>
                <a:gd name="f110" fmla="*/ f106 f60 1"/>
                <a:gd name="f111" fmla="+- 0 0 f108"/>
                <a:gd name="f112" fmla="+- 0 0 f107"/>
                <a:gd name="f113" fmla="+- 0 0 f110"/>
                <a:gd name="f114" fmla="+- 0 0 f109"/>
                <a:gd name="f115" fmla="+- 0 0 f111"/>
                <a:gd name="f116" fmla="+- 0 0 f112"/>
                <a:gd name="f117" fmla="+- 0 0 f113"/>
                <a:gd name="f118" fmla="+- 0 0 f114"/>
                <a:gd name="f119" fmla="at2 f115 f116"/>
                <a:gd name="f120" fmla="at2 f117 f118"/>
                <a:gd name="f121" fmla="+- f119 f1 0"/>
                <a:gd name="f122" fmla="+- f120 f1 0"/>
                <a:gd name="f123" fmla="*/ f121 f8 1"/>
                <a:gd name="f124" fmla="*/ f122 f8 1"/>
                <a:gd name="f125" fmla="*/ f123 1 f0"/>
                <a:gd name="f126" fmla="*/ f124 1 f0"/>
                <a:gd name="f127" fmla="+- 0 0 f125"/>
                <a:gd name="f128" fmla="+- 0 0 f126"/>
                <a:gd name="f129" fmla="val f127"/>
                <a:gd name="f130" fmla="val f128"/>
                <a:gd name="f131" fmla="+- 0 0 f129"/>
                <a:gd name="f132" fmla="+- 0 0 f130"/>
                <a:gd name="f133" fmla="*/ f131 f0 1"/>
                <a:gd name="f134" fmla="*/ f132 f0 1"/>
                <a:gd name="f135" fmla="*/ f133 1 f8"/>
                <a:gd name="f136" fmla="*/ f134 1 f8"/>
                <a:gd name="f137" fmla="+- f135 0 f1"/>
                <a:gd name="f138" fmla="+- f136 0 f1"/>
                <a:gd name="f139" fmla="+- f137 f1 0"/>
                <a:gd name="f140" fmla="+- f138 f1 0"/>
                <a:gd name="f141" fmla="*/ f139 f8 1"/>
                <a:gd name="f142" fmla="*/ f140 f8 1"/>
                <a:gd name="f143" fmla="*/ f141 1 f0"/>
                <a:gd name="f144" fmla="*/ f142 1 f0"/>
                <a:gd name="f145" fmla="+- 0 0 f143"/>
                <a:gd name="f146" fmla="+- 0 0 f144"/>
                <a:gd name="f147" fmla="+- 0 0 f145"/>
                <a:gd name="f148" fmla="+- 0 0 f146"/>
                <a:gd name="f149" fmla="*/ f147 f0 1"/>
                <a:gd name="f150" fmla="*/ f148 f0 1"/>
                <a:gd name="f151" fmla="*/ f149 1 f8"/>
                <a:gd name="f152" fmla="*/ f150 1 f8"/>
                <a:gd name="f153" fmla="+- f151 0 f1"/>
                <a:gd name="f154" fmla="+- f152 0 f1"/>
                <a:gd name="f155" fmla="cos 1 f153"/>
                <a:gd name="f156" fmla="sin 1 f153"/>
                <a:gd name="f157" fmla="cos 1 f154"/>
                <a:gd name="f158" fmla="sin 1 f154"/>
                <a:gd name="f159" fmla="+- 0 0 f155"/>
                <a:gd name="f160" fmla="+- 0 0 f156"/>
                <a:gd name="f161" fmla="+- 0 0 f157"/>
                <a:gd name="f162" fmla="+- 0 0 f158"/>
                <a:gd name="f163" fmla="+- 0 0 f159"/>
                <a:gd name="f164" fmla="+- 0 0 f160"/>
                <a:gd name="f165" fmla="+- 0 0 f161"/>
                <a:gd name="f166" fmla="+- 0 0 f162"/>
                <a:gd name="f167" fmla="val f163"/>
                <a:gd name="f168" fmla="val f164"/>
                <a:gd name="f169" fmla="val f165"/>
                <a:gd name="f170" fmla="val f166"/>
                <a:gd name="f171" fmla="+- 0 0 f167"/>
                <a:gd name="f172" fmla="+- 0 0 f168"/>
                <a:gd name="f173" fmla="+- 0 0 f169"/>
                <a:gd name="f174" fmla="+- 0 0 f170"/>
                <a:gd name="f175" fmla="*/ f9 f171 1"/>
                <a:gd name="f176" fmla="*/ f9 f172 1"/>
                <a:gd name="f177" fmla="*/ f9 f173 1"/>
                <a:gd name="f178" fmla="*/ f9 f174 1"/>
                <a:gd name="f179" fmla="*/ f175 f61 1"/>
                <a:gd name="f180" fmla="*/ f176 f60 1"/>
                <a:gd name="f181" fmla="*/ f177 f61 1"/>
                <a:gd name="f182" fmla="*/ f178 f60 1"/>
                <a:gd name="f183" fmla="+- f69 f179 0"/>
                <a:gd name="f184" fmla="+- f68 f180 0"/>
                <a:gd name="f185" fmla="+- f69 f181 0"/>
                <a:gd name="f186" fmla="+- f68 f182 0"/>
                <a:gd name="f187" fmla="max f183 f185"/>
                <a:gd name="f188" fmla="max f184 f186"/>
                <a:gd name="f189" fmla="min f183 f185"/>
                <a:gd name="f190" fmla="min f184 f186"/>
                <a:gd name="f191" fmla="*/ f183 f39 1"/>
                <a:gd name="f192" fmla="*/ f184 f39 1"/>
                <a:gd name="f193" fmla="*/ f185 f39 1"/>
                <a:gd name="f194" fmla="*/ f186 f39 1"/>
                <a:gd name="f195" fmla="?: f75 f44 f187"/>
                <a:gd name="f196" fmla="?: f76 f45 f188"/>
                <a:gd name="f197" fmla="?: f77 f7 f189"/>
                <a:gd name="f198" fmla="?: f78 f7 f190"/>
                <a:gd name="f199" fmla="*/ f197 f39 1"/>
                <a:gd name="f200" fmla="*/ f198 f39 1"/>
                <a:gd name="f201" fmla="*/ f195 f39 1"/>
                <a:gd name="f202" fmla="*/ f196 f39 1"/>
              </a:gdLst>
              <a:ahLst/>
              <a:cxnLst>
                <a:cxn ang="3cd4">
                  <a:pos x="hc" y="t"/>
                </a:cxn>
                <a:cxn ang="0">
                  <a:pos x="r" y="vc"/>
                </a:cxn>
                <a:cxn ang="cd4">
                  <a:pos x="hc" y="b"/>
                </a:cxn>
                <a:cxn ang="cd2">
                  <a:pos x="l" y="vc"/>
                </a:cxn>
                <a:cxn ang="f36">
                  <a:pos x="f191" y="f192"/>
                </a:cxn>
                <a:cxn ang="f37">
                  <a:pos x="f81" y="f82"/>
                </a:cxn>
                <a:cxn ang="f38">
                  <a:pos x="f193" y="f194"/>
                </a:cxn>
              </a:cxnLst>
              <a:rect l="f199" t="f200" r="f201" b="f202"/>
              <a:pathLst>
                <a:path stroke="0">
                  <a:moveTo>
                    <a:pt x="f191" y="f192"/>
                  </a:moveTo>
                  <a:arcTo wR="f73" hR="f74" stAng="f46" swAng="f70"/>
                  <a:lnTo>
                    <a:pt x="f81" y="f82"/>
                  </a:lnTo>
                  <a:close/>
                </a:path>
                <a:path fill="none">
                  <a:moveTo>
                    <a:pt x="f191" y="f192"/>
                  </a:moveTo>
                  <a:arcTo wR="f73" hR="f74" stAng="f46" swAng="f70"/>
                </a:path>
              </a:pathLst>
            </a:custGeom>
            <a:noFill/>
            <a:ln w="9528">
              <a:solidFill>
                <a:srgbClr val="000000"/>
              </a:solidFill>
              <a:prstDash val="solid"/>
              <a:tailEnd type="arrow"/>
            </a:ln>
          </p:spPr>
          <p:txBody>
            <a:bodyPr vert="horz" wrap="square" lIns="91430" tIns="45710" rIns="91430" bIns="4571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2" name="TextBox 88"/>
            <p:cNvSpPr txBox="1"/>
            <p:nvPr/>
          </p:nvSpPr>
          <p:spPr>
            <a:xfrm>
              <a:off x="1413936" y="3426924"/>
              <a:ext cx="255199" cy="261609"/>
            </a:xfrm>
            <a:prstGeom prst="rect">
              <a:avLst/>
            </a:prstGeom>
            <a:noFill/>
            <a:ln>
              <a:noFill/>
            </a:ln>
          </p:spPr>
          <p:txBody>
            <a:bodyPr vert="horz" wrap="non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000000"/>
                  </a:solidFill>
                  <a:uFillTx/>
                  <a:latin typeface="Calibri"/>
                </a:rPr>
                <a:t>+</a:t>
              </a:r>
            </a:p>
          </p:txBody>
        </p:sp>
        <p:sp>
          <p:nvSpPr>
            <p:cNvPr id="33" name="TextBox 89"/>
            <p:cNvSpPr txBox="1"/>
            <p:nvPr/>
          </p:nvSpPr>
          <p:spPr>
            <a:xfrm>
              <a:off x="1197909" y="3642951"/>
              <a:ext cx="274429" cy="261609"/>
            </a:xfrm>
            <a:prstGeom prst="rect">
              <a:avLst/>
            </a:prstGeom>
            <a:noFill/>
            <a:ln>
              <a:noFill/>
            </a:ln>
          </p:spPr>
          <p:txBody>
            <a:bodyPr vert="horz" wrap="non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100" b="1" i="0" u="none" strike="noStrike" kern="1200" cap="none" spc="0" baseline="0">
                  <a:solidFill>
                    <a:srgbClr val="000000"/>
                  </a:solidFill>
                  <a:uFillTx/>
                  <a:latin typeface="Calibri"/>
                </a:rPr>
                <a:t>G</a:t>
              </a:r>
            </a:p>
          </p:txBody>
        </p:sp>
        <p:sp>
          <p:nvSpPr>
            <p:cNvPr id="34" name="TextBox 90"/>
            <p:cNvSpPr txBox="1"/>
            <p:nvPr/>
          </p:nvSpPr>
          <p:spPr>
            <a:xfrm>
              <a:off x="251524" y="4653134"/>
              <a:ext cx="2664296" cy="1433358"/>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00355F"/>
                  </a:solidFill>
                  <a:uFillTx/>
                  <a:latin typeface="Calibri"/>
                </a:rPr>
                <a:t>Third Rotation in Horizontal Plane (From Well Listing)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1"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solidFill>
                    <a:srgbClr val="00355F"/>
                  </a:solidFill>
                  <a:uFillTx/>
                  <a:latin typeface="Calibri"/>
                </a:rPr>
                <a:t>Horizontal Plane, Looking Down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355F"/>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1" i="0" u="none" strike="noStrike" kern="1200" cap="none" spc="0" baseline="0">
                  <a:solidFill>
                    <a:srgbClr val="EFAE36"/>
                  </a:solidFill>
                  <a:uFillTx/>
                  <a:latin typeface="Calibri"/>
                </a:rPr>
                <a:t>[HN,HW] = Rot (HAZI). [HA,YH]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00355F"/>
                </a:solidFill>
                <a:uFillTx/>
                <a:latin typeface="Calibri"/>
              </a:endParaRPr>
            </a:p>
          </p:txBody>
        </p:sp>
        <p:sp>
          <p:nvSpPr>
            <p:cNvPr id="35" name="TextBox 91"/>
            <p:cNvSpPr txBox="1"/>
            <p:nvPr/>
          </p:nvSpPr>
          <p:spPr>
            <a:xfrm>
              <a:off x="218587" y="188640"/>
              <a:ext cx="2722863" cy="338538"/>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355F"/>
                  </a:solidFill>
                  <a:uFillTx/>
                  <a:latin typeface="Calibri"/>
                </a:rPr>
                <a:t>c)                              3</a:t>
              </a:r>
              <a:r>
                <a:rPr lang="en-GB" sz="1600" b="1" i="0" u="none" strike="noStrike" kern="1200" cap="none" spc="0" baseline="30000">
                  <a:solidFill>
                    <a:srgbClr val="00355F"/>
                  </a:solidFill>
                  <a:uFillTx/>
                  <a:latin typeface="Calibri"/>
                </a:rPr>
                <a:t>rd</a:t>
              </a:r>
              <a:r>
                <a:rPr lang="en-GB" sz="1600" b="1" i="0" u="none" strike="noStrike" kern="1200" cap="none" spc="0" baseline="0">
                  <a:solidFill>
                    <a:srgbClr val="00355F"/>
                  </a:solidFill>
                  <a:uFillTx/>
                  <a:latin typeface="Calibri"/>
                </a:rPr>
                <a:t> Rotation </a:t>
              </a:r>
            </a:p>
          </p:txBody>
        </p:sp>
        <p:pic>
          <p:nvPicPr>
            <p:cNvPr id="36" name="Picture 5"/>
            <p:cNvPicPr>
              <a:picLocks noChangeAspect="1"/>
            </p:cNvPicPr>
            <p:nvPr/>
          </p:nvPicPr>
          <p:blipFill>
            <a:blip r:embed="rId2"/>
            <a:srcRect/>
            <a:stretch>
              <a:fillRect/>
            </a:stretch>
          </p:blipFill>
          <p:spPr>
            <a:xfrm>
              <a:off x="5650489" y="986015"/>
              <a:ext cx="3416399" cy="4464000"/>
            </a:xfrm>
            <a:prstGeom prst="rect">
              <a:avLst/>
            </a:prstGeom>
            <a:noFill/>
            <a:ln>
              <a:noFill/>
            </a:ln>
          </p:spPr>
        </p:pic>
        <p:sp>
          <p:nvSpPr>
            <p:cNvPr id="37" name="Rectangle 93"/>
            <p:cNvSpPr/>
            <p:nvPr/>
          </p:nvSpPr>
          <p:spPr>
            <a:xfrm>
              <a:off x="6063596" y="4655429"/>
              <a:ext cx="617210" cy="213731"/>
            </a:xfrm>
            <a:prstGeom prst="rect">
              <a:avLst/>
            </a:prstGeom>
            <a:solidFill>
              <a:srgbClr val="FFFFFF"/>
            </a:solidFill>
            <a:ln w="25402">
              <a:solidFill>
                <a:srgbClr val="E9A23A"/>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ZV</a:t>
              </a:r>
            </a:p>
          </p:txBody>
        </p:sp>
        <p:sp>
          <p:nvSpPr>
            <p:cNvPr id="38" name="Rectangle 94"/>
            <p:cNvSpPr/>
            <p:nvPr/>
          </p:nvSpPr>
          <p:spPr>
            <a:xfrm>
              <a:off x="7143713" y="4657414"/>
              <a:ext cx="617210" cy="213731"/>
            </a:xfrm>
            <a:prstGeom prst="rect">
              <a:avLst/>
            </a:prstGeom>
            <a:solidFill>
              <a:srgbClr val="FFFFFF"/>
            </a:solidFill>
            <a:ln w="25402">
              <a:solidFill>
                <a:srgbClr val="4B4B4B"/>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HN</a:t>
              </a:r>
            </a:p>
          </p:txBody>
        </p:sp>
        <p:sp>
          <p:nvSpPr>
            <p:cNvPr id="39" name="Rectangle 95"/>
            <p:cNvSpPr/>
            <p:nvPr/>
          </p:nvSpPr>
          <p:spPr>
            <a:xfrm>
              <a:off x="8223830" y="4655429"/>
              <a:ext cx="617210" cy="213731"/>
            </a:xfrm>
            <a:prstGeom prst="rect">
              <a:avLst/>
            </a:prstGeom>
            <a:solidFill>
              <a:srgbClr val="FFFFFF"/>
            </a:solidFill>
            <a:ln w="25402">
              <a:solidFill>
                <a:srgbClr val="4B4B4B"/>
              </a:solidFill>
              <a:prstDash val="solid"/>
            </a:ln>
          </p:spPr>
          <p:txBody>
            <a:bodyPr vert="horz" wrap="square" lIns="65306" tIns="32653" rIns="65306" bIns="32653"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HW</a:t>
              </a:r>
            </a:p>
          </p:txBody>
        </p:sp>
        <p:pic>
          <p:nvPicPr>
            <p:cNvPr id="40" name="Picture 2" descr="\\ASLUKDATA\ASL-Folders\Customer Relationship\ASL Graphics and Logos\2014 New ASL Graphics and Logos\ASL Brand and Logo Imagery\ASL Logo Short Pulse.png"/>
            <p:cNvPicPr>
              <a:picLocks noChangeAspect="1"/>
            </p:cNvPicPr>
            <p:nvPr/>
          </p:nvPicPr>
          <p:blipFill>
            <a:blip r:embed="rId3"/>
            <a:srcRect/>
            <a:stretch>
              <a:fillRect/>
            </a:stretch>
          </p:blipFill>
          <p:spPr>
            <a:xfrm>
              <a:off x="7143713" y="6145837"/>
              <a:ext cx="1892177" cy="541809"/>
            </a:xfrm>
            <a:prstGeom prst="rect">
              <a:avLst/>
            </a:prstGeom>
            <a:noFill/>
            <a:ln>
              <a:noFill/>
            </a:ln>
          </p:spPr>
        </p:pic>
        <p:sp>
          <p:nvSpPr>
            <p:cNvPr id="41" name="Rectangle 39"/>
            <p:cNvSpPr/>
            <p:nvPr/>
          </p:nvSpPr>
          <p:spPr>
            <a:xfrm>
              <a:off x="5868143" y="1430587"/>
              <a:ext cx="3167746" cy="3996001"/>
            </a:xfrm>
            <a:prstGeom prst="rect">
              <a:avLst/>
            </a:prstGeom>
            <a:noFill/>
            <a:ln w="25402">
              <a:solidFill>
                <a:srgbClr val="385D8A"/>
              </a:solid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cxnSp>
          <p:nvCxnSpPr>
            <p:cNvPr id="42" name="Connecteur droit 40"/>
            <p:cNvCxnSpPr/>
            <p:nvPr/>
          </p:nvCxnSpPr>
          <p:spPr>
            <a:xfrm>
              <a:off x="244464" y="260649"/>
              <a:ext cx="0" cy="6399630"/>
            </a:xfrm>
            <a:prstGeom prst="straightConnector1">
              <a:avLst/>
            </a:prstGeom>
            <a:noFill/>
            <a:ln w="9528">
              <a:solidFill>
                <a:srgbClr val="4A7EBB"/>
              </a:solidFill>
              <a:prstDash val="solid"/>
            </a:ln>
          </p:spPr>
        </p:cxnSp>
        <p:sp>
          <p:nvSpPr>
            <p:cNvPr id="43" name="TextBox 62"/>
            <p:cNvSpPr txBox="1"/>
            <p:nvPr/>
          </p:nvSpPr>
          <p:spPr>
            <a:xfrm>
              <a:off x="5753002" y="208117"/>
              <a:ext cx="3347865" cy="584758"/>
            </a:xfrm>
            <a:prstGeom prst="rect">
              <a:avLst/>
            </a:prstGeom>
            <a:noFill/>
            <a:ln>
              <a:noFill/>
            </a:ln>
          </p:spPr>
          <p:txBody>
            <a:bodyPr vert="horz" wrap="square" lIns="91430" tIns="45710" rIns="91430" bIns="4571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0" cap="none" spc="0" baseline="0">
                  <a:solidFill>
                    <a:srgbClr val="00355F"/>
                  </a:solidFill>
                  <a:uFillTx/>
                  <a:latin typeface="Calibri"/>
                </a:rPr>
                <a:t>Cross-normalized 3C display =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1" i="0" u="none" strike="noStrike" kern="1200" cap="none" spc="0" baseline="0">
                  <a:solidFill>
                    <a:srgbClr val="00355F"/>
                  </a:solidFill>
                  <a:uFillTx/>
                  <a:latin typeface="Calibri"/>
                </a:rPr>
                <a:t>3C constant gain at each depth level                  </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27519</TotalTime>
  <Words>1873</Words>
  <Application>Microsoft Office PowerPoint</Application>
  <PresentationFormat>On-screen Show (4:3)</PresentationFormat>
  <Paragraphs>278</Paragraphs>
  <Slides>10</Slides>
  <Notes>5</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 Guide to Orientating 3-C Geochain data using HSI devices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Wills</dc:creator>
  <cp:lastModifiedBy>Will Wills</cp:lastModifiedBy>
  <cp:revision>15</cp:revision>
  <cp:lastPrinted>2018-07-26T08:33:01Z</cp:lastPrinted>
  <dcterms:created xsi:type="dcterms:W3CDTF">2018-07-09T10:58:10Z</dcterms:created>
  <dcterms:modified xsi:type="dcterms:W3CDTF">2018-09-19T08:12:21Z</dcterms:modified>
</cp:coreProperties>
</file>